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62" r:id="rId2"/>
    <p:sldId id="263" r:id="rId3"/>
    <p:sldId id="278" r:id="rId4"/>
    <p:sldId id="257" r:id="rId5"/>
    <p:sldId id="279" r:id="rId6"/>
    <p:sldId id="284" r:id="rId7"/>
    <p:sldId id="299" r:id="rId8"/>
    <p:sldId id="660" r:id="rId9"/>
    <p:sldId id="665" r:id="rId10"/>
    <p:sldId id="668" r:id="rId11"/>
    <p:sldId id="273" r:id="rId12"/>
    <p:sldId id="280" r:id="rId13"/>
    <p:sldId id="669" r:id="rId14"/>
    <p:sldId id="311" r:id="rId15"/>
    <p:sldId id="670" r:id="rId16"/>
    <p:sldId id="671" r:id="rId17"/>
    <p:sldId id="274" r:id="rId18"/>
    <p:sldId id="672" r:id="rId19"/>
    <p:sldId id="674" r:id="rId20"/>
    <p:sldId id="676" r:id="rId21"/>
    <p:sldId id="675" r:id="rId22"/>
    <p:sldId id="673" r:id="rId23"/>
    <p:sldId id="431" r:id="rId24"/>
    <p:sldId id="283" r:id="rId25"/>
  </p:sldIdLst>
  <p:sldSz cx="9144000" cy="6858000" type="screen4x3"/>
  <p:notesSz cx="6858000" cy="9144000"/>
  <p:defaultTextStyle>
    <a:defPPr>
      <a:defRPr lang="fr-FR"/>
    </a:defPPr>
    <a:lvl1pPr marL="0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1091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2182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03273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04364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05454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06545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07636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08727" algn="l" defTabSz="602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Ry23dSiFFY+DrAHoKjSag==" hashData="cSCVcg6hwo53yobi3Qrp/jzgDKuzs2hUwwFke0XQuIgvuzKHTO/ARHqDMJ8cFbEsipWUxNDjy2A83bSlC2kjE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5" autoAdjust="0"/>
    <p:restoredTop sz="94222" autoAdjust="0"/>
  </p:normalViewPr>
  <p:slideViewPr>
    <p:cSldViewPr snapToGrid="0">
      <p:cViewPr varScale="1">
        <p:scale>
          <a:sx n="67" d="100"/>
          <a:sy n="67" d="100"/>
        </p:scale>
        <p:origin x="78" y="3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4E1D3-7442-4CD6-9303-552F7883259D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16D27-F965-458C-8B86-94BBB8D66EF3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3150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4DB254-0C13-4A68-B0D6-F93D8A0DAEB8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 altLang="fr-FR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006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06FC6-DB9F-4922-B0BC-5BD49AB3ADAC}" type="slidenum">
              <a:rPr lang="fr-FR" smtClean="0">
                <a:solidFill>
                  <a:prstClr val="black"/>
                </a:solidFill>
              </a:rPr>
              <a:pPr/>
              <a:t>14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05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16D27-F965-458C-8B86-94BBB8D66EF3}" type="slidenum">
              <a:rPr lang="LID4096" smtClean="0"/>
              <a:t>22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7182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696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BBF2B46-836E-40D3-A0AC-3A7F87D44316}" type="slidenum">
              <a:rPr lang="fr-FR" altLang="fr-FR"/>
              <a:pPr eaLnBrk="1" hangingPunct="1"/>
              <a:t>23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559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1" cy="990600"/>
          </a:xfrm>
        </p:spPr>
        <p:txBody>
          <a:bodyPr anchor="t" anchorCtr="0"/>
          <a:lstStyle>
            <a:lvl1pPr algn="r">
              <a:defRPr sz="2679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1"/>
            <a:ext cx="6858001" cy="533399"/>
          </a:xfrm>
        </p:spPr>
        <p:txBody>
          <a:bodyPr/>
          <a:lstStyle>
            <a:lvl1pPr marL="0" indent="0" algn="r">
              <a:buNone/>
              <a:defRPr sz="1786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384042" indent="0" algn="ctr">
              <a:buNone/>
            </a:lvl2pPr>
            <a:lvl3pPr marL="768083" indent="0" algn="ctr">
              <a:buNone/>
            </a:lvl3pPr>
            <a:lvl4pPr marL="1152125" indent="0" algn="ctr">
              <a:buNone/>
            </a:lvl4pPr>
            <a:lvl5pPr marL="1536166" indent="0" algn="ctr">
              <a:buNone/>
            </a:lvl5pPr>
            <a:lvl6pPr marL="1920207" indent="0" algn="ctr">
              <a:buNone/>
            </a:lvl6pPr>
            <a:lvl7pPr marL="2304248" indent="0" algn="ctr">
              <a:buNone/>
            </a:lvl7pPr>
            <a:lvl8pPr marL="2688290" indent="0" algn="ctr">
              <a:buNone/>
            </a:lvl8pPr>
            <a:lvl9pPr marL="3072331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1" cy="365760"/>
          </a:xfrm>
        </p:spPr>
        <p:txBody>
          <a:bodyPr/>
          <a:lstStyle>
            <a:lvl1pPr>
              <a:defRPr sz="1148"/>
            </a:lvl1pPr>
          </a:lstStyle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9" y="6355080"/>
            <a:ext cx="3474720" cy="365760"/>
          </a:xfrm>
        </p:spPr>
        <p:txBody>
          <a:bodyPr/>
          <a:lstStyle/>
          <a:p>
            <a:endParaRPr lang="LID4096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3" y="6355080"/>
            <a:ext cx="1219200" cy="365760"/>
          </a:xfrm>
        </p:spPr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21" name="Rectangle 20"/>
          <p:cNvSpPr/>
          <p:nvPr/>
        </p:nvSpPr>
        <p:spPr>
          <a:xfrm>
            <a:off x="904875" y="3648076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22" name="Rectangle 21"/>
          <p:cNvSpPr/>
          <p:nvPr/>
        </p:nvSpPr>
        <p:spPr>
          <a:xfrm>
            <a:off x="904876" y="3648076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32" name="Rectangle 31"/>
          <p:cNvSpPr/>
          <p:nvPr/>
        </p:nvSpPr>
        <p:spPr>
          <a:xfrm>
            <a:off x="914401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298176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7227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6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799" cy="5851526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1" y="63531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8" y="3201951"/>
            <a:ext cx="5852159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203563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1" y="1219201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2719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1"/>
            <a:ext cx="6858001" cy="1066800"/>
          </a:xfrm>
        </p:spPr>
        <p:txBody>
          <a:bodyPr anchor="t" anchorCtr="0"/>
          <a:lstStyle>
            <a:lvl1pPr algn="r">
              <a:buNone/>
              <a:defRPr sz="2679" b="0" cap="none" baseline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399" y="4267201"/>
            <a:ext cx="6781801" cy="1143000"/>
          </a:xfrm>
        </p:spPr>
        <p:txBody>
          <a:bodyPr anchor="t" anchorCtr="0"/>
          <a:lstStyle>
            <a:lvl1pPr marL="0" indent="0" algn="r">
              <a:buNone/>
              <a:defRPr sz="1786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1" cy="365760"/>
          </a:xfrm>
        </p:spPr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9" y="6355080"/>
            <a:ext cx="3474720" cy="365760"/>
          </a:xfrm>
        </p:spPr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8" name="Rectangle 7"/>
          <p:cNvSpPr/>
          <p:nvPr/>
        </p:nvSpPr>
        <p:spPr>
          <a:xfrm>
            <a:off x="914401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359344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28601"/>
            <a:ext cx="8229600" cy="9144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1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395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28601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60218" anchor="b" anchorCtr="0">
            <a:noAutofit/>
          </a:bodyPr>
          <a:lstStyle>
            <a:lvl1pPr marL="0" indent="0">
              <a:buNone/>
              <a:defRPr sz="2041" b="1">
                <a:solidFill>
                  <a:schemeClr val="accent2"/>
                </a:solidFill>
              </a:defRPr>
            </a:lvl1pPr>
            <a:lvl2pPr>
              <a:buNone/>
              <a:defRPr sz="1786" b="1"/>
            </a:lvl2pPr>
            <a:lvl3pPr>
              <a:buNone/>
              <a:defRPr sz="1531" b="1"/>
            </a:lvl3pPr>
            <a:lvl4pPr>
              <a:buNone/>
              <a:defRPr sz="1276" b="1"/>
            </a:lvl4pPr>
            <a:lvl5pPr>
              <a:buNone/>
              <a:defRPr sz="1276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1" y="1295400"/>
            <a:ext cx="4041775" cy="685800"/>
          </a:xfrm>
          <a:noFill/>
          <a:ln>
            <a:noFill/>
          </a:ln>
        </p:spPr>
        <p:txBody>
          <a:bodyPr lIns="60218" anchor="b" anchorCtr="0"/>
          <a:lstStyle>
            <a:lvl1pPr marL="0" indent="0">
              <a:buNone/>
              <a:defRPr sz="2041" b="1">
                <a:solidFill>
                  <a:schemeClr val="accent2"/>
                </a:solidFill>
              </a:defRPr>
            </a:lvl1pPr>
            <a:lvl2pPr>
              <a:buNone/>
              <a:defRPr sz="1786" b="1"/>
            </a:lvl2pPr>
            <a:lvl3pPr>
              <a:buNone/>
              <a:defRPr sz="1531" b="1"/>
            </a:lvl3pPr>
            <a:lvl4pPr>
              <a:buNone/>
              <a:defRPr sz="1276" b="1"/>
            </a:lvl4pPr>
            <a:lvl5pPr>
              <a:buNone/>
              <a:defRPr sz="1276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1"/>
            <a:ext cx="4038601" cy="4038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1" y="2133601"/>
            <a:ext cx="4038601" cy="4038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3341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28601"/>
            <a:ext cx="8229600" cy="9144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3334041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1" y="63531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396196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1786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2"/>
            <a:ext cx="2514600" cy="4843463"/>
          </a:xfrm>
        </p:spPr>
        <p:txBody>
          <a:bodyPr/>
          <a:lstStyle>
            <a:lvl1pPr marL="0" indent="0">
              <a:lnSpc>
                <a:spcPts val="1848"/>
              </a:lnSpc>
              <a:spcAft>
                <a:spcPts val="841"/>
              </a:spcAft>
              <a:buNone/>
              <a:defRPr sz="1276">
                <a:solidFill>
                  <a:schemeClr val="tx2"/>
                </a:solidFill>
              </a:defRPr>
            </a:lvl1pPr>
            <a:lvl2pPr>
              <a:buNone/>
              <a:defRPr sz="1020"/>
            </a:lvl2pPr>
            <a:lvl3pPr>
              <a:buNone/>
              <a:defRPr sz="893"/>
            </a:lvl3pPr>
            <a:lvl4pPr>
              <a:buNone/>
              <a:defRPr sz="765"/>
            </a:lvl4pPr>
            <a:lvl5pPr>
              <a:buNone/>
              <a:defRPr sz="765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1" y="63531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6" y="3324225"/>
            <a:ext cx="6035039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1" y="304801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9386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500856"/>
            <a:ext cx="8229600" cy="674688"/>
          </a:xfrm>
          <a:ln>
            <a:solidFill>
              <a:schemeClr val="accent1"/>
            </a:solidFill>
          </a:ln>
        </p:spPr>
        <p:txBody>
          <a:bodyPr lIns="180655" anchor="ctr"/>
          <a:lstStyle>
            <a:lvl1pPr algn="r">
              <a:buNone/>
              <a:defRPr sz="1786" b="0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1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504"/>
              </a:spcBef>
              <a:buNone/>
              <a:defRPr sz="2679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219201"/>
            <a:ext cx="8229600" cy="533399"/>
          </a:xfrm>
        </p:spPr>
        <p:txBody>
          <a:bodyPr anchor="ctr" anchorCtr="0"/>
          <a:lstStyle>
            <a:lvl1pPr marL="0" indent="0" algn="l">
              <a:buFontTx/>
              <a:buNone/>
              <a:defRPr sz="1148"/>
            </a:lvl1pPr>
            <a:lvl2pPr>
              <a:defRPr sz="1020"/>
            </a:lvl2pPr>
            <a:lvl3pPr>
              <a:defRPr sz="893"/>
            </a:lvl3pPr>
            <a:lvl4pPr>
              <a:defRPr sz="765"/>
            </a:lvl4pPr>
            <a:lvl5pPr>
              <a:defRPr sz="765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1" y="63531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  <p:sp>
        <p:nvSpPr>
          <p:cNvPr id="10" name="Rectangle 9"/>
          <p:cNvSpPr/>
          <p:nvPr/>
        </p:nvSpPr>
        <p:spPr>
          <a:xfrm>
            <a:off x="457201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3732270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0" cy="990600"/>
          </a:xfrm>
          <a:prstGeom prst="rect">
            <a:avLst/>
          </a:prstGeom>
        </p:spPr>
        <p:txBody>
          <a:bodyPr vert="horz" lIns="60218" tIns="30109" rIns="60218" bIns="30109" anchor="b" anchorCtr="0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1" y="1219200"/>
            <a:ext cx="8229600" cy="4910328"/>
          </a:xfrm>
          <a:prstGeom prst="rect">
            <a:avLst/>
          </a:prstGeom>
        </p:spPr>
        <p:txBody>
          <a:bodyPr vert="horz" lIns="60218" tIns="30109" rIns="60218" bIns="30109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49"/>
            <a:ext cx="2289048" cy="365760"/>
          </a:xfrm>
          <a:prstGeom prst="rect">
            <a:avLst/>
          </a:prstGeom>
        </p:spPr>
        <p:txBody>
          <a:bodyPr vert="horz" lIns="60218" tIns="30109" rIns="60218" bIns="30109"/>
          <a:lstStyle>
            <a:lvl1pPr algn="l" eaLnBrk="1" latinLnBrk="0" hangingPunct="1">
              <a:defRPr kumimoji="0" sz="1148">
                <a:solidFill>
                  <a:schemeClr val="tx2"/>
                </a:solidFill>
              </a:defRPr>
            </a:lvl1pPr>
          </a:lstStyle>
          <a:p>
            <a:fld id="{7E7FDFD5-84CB-4408-B6B8-5B92BB51DDCC}" type="datetimeFigureOut">
              <a:rPr lang="LID4096" smtClean="0"/>
              <a:t>10/18/2019</a:t>
            </a:fld>
            <a:endParaRPr lang="LID4096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49"/>
            <a:ext cx="3505200" cy="365760"/>
          </a:xfrm>
          <a:prstGeom prst="rect">
            <a:avLst/>
          </a:prstGeom>
        </p:spPr>
        <p:txBody>
          <a:bodyPr vert="horz" lIns="60218" tIns="30109" rIns="60218" bIns="30109"/>
          <a:lstStyle>
            <a:lvl1pPr algn="r" eaLnBrk="1" latinLnBrk="0" hangingPunct="1">
              <a:defRPr kumimoji="0" sz="1148">
                <a:solidFill>
                  <a:schemeClr val="tx2"/>
                </a:solidFill>
              </a:defRPr>
            </a:lvl1pPr>
          </a:lstStyle>
          <a:p>
            <a:endParaRPr lang="LID4096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49"/>
            <a:ext cx="1981200" cy="365760"/>
          </a:xfrm>
          <a:prstGeom prst="rect">
            <a:avLst/>
          </a:prstGeom>
        </p:spPr>
        <p:txBody>
          <a:bodyPr vert="horz" lIns="60218" tIns="30109" rIns="60218" bIns="30109"/>
          <a:lstStyle>
            <a:lvl1pPr algn="l" eaLnBrk="1" latinLnBrk="0" hangingPunct="1">
              <a:defRPr kumimoji="0" sz="1148">
                <a:solidFill>
                  <a:schemeClr val="tx2"/>
                </a:solidFill>
              </a:defRPr>
            </a:lvl1pPr>
          </a:lstStyle>
          <a:p>
            <a:fld id="{9155DACB-F8E0-4F63-9F6A-6F845592D7CB}" type="slidenum">
              <a:rPr lang="LID4096" smtClean="0"/>
              <a:t>‹N°›</a:t>
            </a:fld>
            <a:endParaRPr lang="LID4096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1" y="63531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1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76806" tIns="38403" rIns="76806" bIns="38403" anchor="t" compatLnSpc="1"/>
          <a:lstStyle/>
          <a:p>
            <a:endParaRPr kumimoji="0" lang="en-US" sz="2296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2" y="6467475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6806" tIns="38403" rIns="76806" bIns="38403" anchor="ctr"/>
          <a:lstStyle/>
          <a:p>
            <a:pPr algn="ctr" eaLnBrk="1" latinLnBrk="0" hangingPunct="1"/>
            <a:endParaRPr kumimoji="0" lang="en-US" sz="2296"/>
          </a:p>
        </p:txBody>
      </p:sp>
    </p:spTree>
    <p:extLst>
      <p:ext uri="{BB962C8B-B14F-4D97-AF65-F5344CB8AC3E}">
        <p14:creationId xmlns:p14="http://schemas.microsoft.com/office/powerpoint/2010/main" val="168104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2679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30425" indent="-230425" algn="l" rtl="0" eaLnBrk="1" latinLnBrk="0" hangingPunct="1">
        <a:spcBef>
          <a:spcPts val="504"/>
        </a:spcBef>
        <a:buClr>
          <a:schemeClr val="accent1"/>
        </a:buClr>
        <a:buSzPct val="76000"/>
        <a:buFont typeface="Wingdings 3"/>
        <a:buChar char=""/>
        <a:defRPr kumimoji="0" sz="2168" kern="1200">
          <a:solidFill>
            <a:schemeClr val="tx1"/>
          </a:solidFill>
          <a:latin typeface="+mn-lt"/>
          <a:ea typeface="+mn-ea"/>
          <a:cs typeface="+mn-cs"/>
        </a:defRPr>
      </a:lvl1pPr>
      <a:lvl2pPr marL="460850" indent="-230425" algn="l" rtl="0" eaLnBrk="1" latinLnBrk="0" hangingPunct="1">
        <a:spcBef>
          <a:spcPts val="420"/>
        </a:spcBef>
        <a:buClr>
          <a:schemeClr val="accent2"/>
        </a:buClr>
        <a:buSzPct val="76000"/>
        <a:buFont typeface="Wingdings 3"/>
        <a:buChar char=""/>
        <a:defRPr kumimoji="0" sz="1913" kern="1200">
          <a:solidFill>
            <a:schemeClr val="tx2"/>
          </a:solidFill>
          <a:latin typeface="+mn-lt"/>
          <a:ea typeface="+mn-ea"/>
          <a:cs typeface="+mn-cs"/>
        </a:defRPr>
      </a:lvl2pPr>
      <a:lvl3pPr marL="691275" indent="-192020" algn="l" rtl="0" eaLnBrk="1" latinLnBrk="0" hangingPunct="1">
        <a:spcBef>
          <a:spcPts val="42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921699" indent="-192020" algn="l" rtl="0" eaLnBrk="1" latinLnBrk="0" hangingPunct="1">
        <a:spcBef>
          <a:spcPts val="335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152125" indent="-192020" algn="l" rtl="0" eaLnBrk="1" latinLnBrk="0" hangingPunct="1">
        <a:spcBef>
          <a:spcPts val="253"/>
        </a:spcBef>
        <a:buClr>
          <a:schemeClr val="accent2"/>
        </a:buClr>
        <a:buSzPct val="70000"/>
        <a:buFont typeface="Wingdings"/>
        <a:buChar char=""/>
        <a:defRPr kumimoji="0"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382550" indent="-153616" algn="l" rtl="0" eaLnBrk="1" latinLnBrk="0" hangingPunct="1">
        <a:spcBef>
          <a:spcPts val="253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276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536166" indent="-153616" algn="l" rtl="0" eaLnBrk="1" latinLnBrk="0" hangingPunct="1">
        <a:spcBef>
          <a:spcPts val="253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148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1689782" indent="-153616" algn="l" rtl="0" eaLnBrk="1" latinLnBrk="0" hangingPunct="1">
        <a:spcBef>
          <a:spcPts val="253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148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1843399" indent="-153616" algn="l" rtl="0" eaLnBrk="1" latinLnBrk="0" hangingPunct="1">
        <a:spcBef>
          <a:spcPts val="253"/>
        </a:spcBef>
        <a:buClr>
          <a:srgbClr val="9FB8CD"/>
        </a:buClr>
        <a:buSzPct val="75000"/>
        <a:buFont typeface="Wingdings 3"/>
        <a:buChar char=""/>
        <a:defRPr kumimoji="0" lang="en-US" sz="102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7680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5361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9202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3042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6882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0723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73EC7C-819E-4E23-A7FF-7444114D2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239" y="3929338"/>
            <a:ext cx="6858000" cy="605791"/>
          </a:xfrm>
        </p:spPr>
        <p:txBody>
          <a:bodyPr>
            <a:normAutofit/>
          </a:bodyPr>
          <a:lstStyle/>
          <a:p>
            <a:pPr algn="ctr"/>
            <a:r>
              <a:rPr lang="fr-FR" sz="3300" b="1" dirty="0"/>
              <a:t> PANEL 3</a:t>
            </a:r>
            <a:endParaRPr lang="fr-FR" sz="1500" b="1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D3C57A2A-D1D9-48A8-BF5F-0EC4B8444E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239" y="5057776"/>
            <a:ext cx="6858000" cy="605790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/>
              <a:t>Thème : </a:t>
            </a:r>
            <a:r>
              <a:rPr lang="fr-FR" b="1" dirty="0"/>
              <a:t>Les solutions et perspectives pour l’amélioration de la culture qualité au Burkina Faso</a:t>
            </a:r>
            <a:endParaRPr lang="fr-FR" dirty="0"/>
          </a:p>
          <a:p>
            <a:endParaRPr lang="LID4096" sz="18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EFBDFBC-6413-4F8A-82F8-7F9A688EB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003" y="2045689"/>
            <a:ext cx="3463994" cy="138331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68F2BC1-516C-412D-80C8-34DB1A6A3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899" y="289466"/>
            <a:ext cx="1402202" cy="125588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49C9B99-9423-4655-BFA7-15CC260EEE00}"/>
              </a:ext>
            </a:extLst>
          </p:cNvPr>
          <p:cNvSpPr/>
          <p:nvPr/>
        </p:nvSpPr>
        <p:spPr>
          <a:xfrm>
            <a:off x="344683" y="6186213"/>
            <a:ext cx="5726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u="sng" dirty="0"/>
              <a:t>Présenté par : </a:t>
            </a:r>
            <a:r>
              <a:rPr lang="fr-FR" sz="1800" b="1" dirty="0"/>
              <a:t>OUEDRAOGO Abdou Azize Wendkèta</a:t>
            </a:r>
            <a:endParaRPr lang="LID4096" sz="1800" b="1" dirty="0"/>
          </a:p>
        </p:txBody>
      </p:sp>
    </p:spTree>
    <p:extLst>
      <p:ext uri="{BB962C8B-B14F-4D97-AF65-F5344CB8AC3E}">
        <p14:creationId xmlns:p14="http://schemas.microsoft.com/office/powerpoint/2010/main" val="2998401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9878" y="305173"/>
            <a:ext cx="7300402" cy="544289"/>
          </a:xfrm>
        </p:spPr>
        <p:txBody>
          <a:bodyPr vert="horz" lIns="68580" tIns="34290" rIns="68580" bIns="34290" rtlCol="0" anchor="t" anchorCtr="0">
            <a:noAutofit/>
          </a:bodyPr>
          <a:lstStyle/>
          <a:p>
            <a:r>
              <a:rPr lang="fr-FR" sz="3000" b="1" u="sng" dirty="0"/>
              <a:t>Eléments de sortie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76659"/>
              </p:ext>
            </p:extLst>
          </p:nvPr>
        </p:nvGraphicFramePr>
        <p:xfrm>
          <a:off x="518671" y="1398301"/>
          <a:ext cx="8111838" cy="485847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800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5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74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3600" b="1" u="sng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externe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(au sein de l’organisme)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Opportunités (+)</a:t>
                      </a:r>
                      <a:endParaRPr lang="fr-FR" sz="11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(Profiter de…)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Menaces (-)</a:t>
                      </a:r>
                      <a:endParaRPr lang="fr-FR" sz="11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(Se protéger de…)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Environnement concurrentiel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Environnement politique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effectLst/>
                        </a:rPr>
                        <a:t>Environnement commercial</a:t>
                      </a:r>
                      <a:endParaRPr lang="fr-FR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2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Environnement économique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C00000"/>
                          </a:solidFill>
                          <a:effectLst/>
                        </a:rPr>
                        <a:t>Environnement socio-culturel</a:t>
                      </a:r>
                      <a:endParaRPr lang="fr-FR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5" marR="481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34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C0F45-0C6A-4ED4-AB0B-215AC3779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0218" tIns="30109" rIns="60218" bIns="30109" anchor="ctr" anchorCtr="0">
            <a:noAutofit/>
          </a:bodyPr>
          <a:lstStyle/>
          <a:p>
            <a:r>
              <a:rPr lang="fr-FR" sz="2800" b="1" u="sng" dirty="0"/>
              <a:t>Les solutions thématiques à une amélioration de la culture qualité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2B0F5B-ABAC-4E88-89F2-FCE9CE78A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fr-FR" sz="1800" b="1" u="sng" dirty="0"/>
              <a:t>Règlementation</a:t>
            </a:r>
          </a:p>
          <a:p>
            <a:pPr algn="ctr"/>
            <a:r>
              <a:rPr lang="fr-FR" sz="1800" b="1" u="sng" dirty="0"/>
              <a:t>Leadership</a:t>
            </a:r>
          </a:p>
          <a:p>
            <a:pPr algn="ctr"/>
            <a:r>
              <a:rPr lang="fr-FR" sz="1800" b="1" u="sng" dirty="0"/>
              <a:t>Formation</a:t>
            </a:r>
          </a:p>
          <a:p>
            <a:pPr algn="ctr"/>
            <a:r>
              <a:rPr lang="fr-FR" sz="1800" b="1" u="sng" dirty="0"/>
              <a:t> Sensibilisation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05432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23D109A-9376-48FD-9DCC-87DFE29E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400" b="1" u="sng" dirty="0"/>
              <a:t>Règlementation</a:t>
            </a:r>
            <a:endParaRPr lang="LID4096" sz="2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6A8F673-B62A-4864-9ACF-37C3893BB5B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Eviter les doublons, les conflits de compétence;</a:t>
            </a:r>
          </a:p>
          <a:p>
            <a:pPr algn="just">
              <a:lnSpc>
                <a:spcPct val="150000"/>
              </a:lnSpc>
            </a:pPr>
            <a:r>
              <a:rPr lang="fr-FR" sz="3200" dirty="0"/>
              <a:t>Eviter les règlementations brusques touchant à des éléments fondamentaux;</a:t>
            </a:r>
          </a:p>
          <a:p>
            <a:pPr algn="just">
              <a:lnSpc>
                <a:spcPct val="150000"/>
              </a:lnSpc>
            </a:pPr>
            <a:r>
              <a:rPr lang="fr-FR" sz="3200" dirty="0"/>
              <a:t>Penser à la jurisprudence, au parallélisme, à l’équité…</a:t>
            </a:r>
          </a:p>
          <a:p>
            <a:pPr algn="just">
              <a:lnSpc>
                <a:spcPct val="150000"/>
              </a:lnSpc>
            </a:pPr>
            <a:r>
              <a:rPr lang="fr-FR" sz="3200" dirty="0">
                <a:solidFill>
                  <a:schemeClr val="accent1">
                    <a:lumMod val="75000"/>
                  </a:schemeClr>
                </a:solidFill>
              </a:rPr>
              <a:t>Donner un sens à la loi: </a:t>
            </a: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</a:rPr>
              <a:t>la loi vise l’intérêt général</a:t>
            </a:r>
            <a:r>
              <a:rPr lang="fr-FR" sz="32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</a:pP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572489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23D109A-9376-48FD-9DCC-87DFE29E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400" b="1" u="sng" dirty="0"/>
              <a:t>Leadership</a:t>
            </a:r>
            <a:endParaRPr lang="LID4096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A54870-4EE8-4EAF-8504-C12DF0357D38}"/>
              </a:ext>
            </a:extLst>
          </p:cNvPr>
          <p:cNvSpPr/>
          <p:nvPr/>
        </p:nvSpPr>
        <p:spPr>
          <a:xfrm>
            <a:off x="4436105" y="3289791"/>
            <a:ext cx="4368683" cy="2987617"/>
          </a:xfrm>
          <a:prstGeom prst="rect">
            <a:avLst/>
          </a:prstGeom>
        </p:spPr>
        <p:txBody>
          <a:bodyPr vert="horz" lIns="60218" tIns="30109" rIns="60218" bIns="30109" anchor="ctr">
            <a:noAutofit/>
          </a:bodyPr>
          <a:lstStyle/>
          <a:p>
            <a:pPr marL="180655" indent="-180655" algn="just">
              <a:spcBef>
                <a:spcPts val="395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fr-FR" sz="2800" i="1" dirty="0">
                <a:latin typeface="+mj-lt"/>
                <a:ea typeface="+mj-ea"/>
                <a:cs typeface="+mj-cs"/>
              </a:rPr>
              <a:t>Le leadership : c'est l'art de faire faire à quelqu'un quelque chose que vous voulez voir fait, parce qu'il a envie de le faire. </a:t>
            </a:r>
            <a:r>
              <a:rPr lang="fr-FR" sz="2800" b="1" i="1" dirty="0">
                <a:latin typeface="+mj-lt"/>
                <a:ea typeface="+mj-ea"/>
                <a:cs typeface="+mj-cs"/>
              </a:rPr>
              <a:t>Dwight Eisenhower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EAB150-40B7-410E-A35D-C126457E8D45}"/>
              </a:ext>
            </a:extLst>
          </p:cNvPr>
          <p:cNvSpPr/>
          <p:nvPr/>
        </p:nvSpPr>
        <p:spPr>
          <a:xfrm>
            <a:off x="4436105" y="1524782"/>
            <a:ext cx="4368682" cy="1120996"/>
          </a:xfrm>
          <a:prstGeom prst="rect">
            <a:avLst/>
          </a:prstGeom>
        </p:spPr>
        <p:txBody>
          <a:bodyPr vert="horz" lIns="60218" tIns="30109" rIns="60218" bIns="30109">
            <a:noAutofit/>
          </a:bodyPr>
          <a:lstStyle/>
          <a:p>
            <a:pPr marL="180655" indent="-180655" algn="just">
              <a:spcBef>
                <a:spcPts val="395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fr-FR" sz="2800" i="1" dirty="0">
                <a:latin typeface="+mj-lt"/>
                <a:ea typeface="+mj-ea"/>
                <a:cs typeface="+mj-cs"/>
              </a:rPr>
              <a:t>La seule façon d'être suivi, c'est de courir plus vite que les autres. </a:t>
            </a:r>
            <a:r>
              <a:rPr lang="fr-FR" sz="2800" b="1" i="1" dirty="0">
                <a:latin typeface="+mj-lt"/>
                <a:ea typeface="+mj-ea"/>
                <a:cs typeface="+mj-cs"/>
              </a:rPr>
              <a:t>Francis Picabia  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211B9ECF-F4BE-4B8F-B679-28A5B26B58B3}"/>
              </a:ext>
            </a:extLst>
          </p:cNvPr>
          <p:cNvGrpSpPr/>
          <p:nvPr/>
        </p:nvGrpSpPr>
        <p:grpSpPr>
          <a:xfrm>
            <a:off x="176107" y="1143000"/>
            <a:ext cx="4259998" cy="5341060"/>
            <a:chOff x="1182156" y="735859"/>
            <a:chExt cx="6593499" cy="5977642"/>
          </a:xfrm>
        </p:grpSpPr>
        <p:sp>
          <p:nvSpPr>
            <p:cNvPr id="10" name="Cylindre 9">
              <a:extLst>
                <a:ext uri="{FF2B5EF4-FFF2-40B4-BE49-F238E27FC236}">
                  <a16:creationId xmlns:a16="http://schemas.microsoft.com/office/drawing/2014/main" id="{7C6932E7-101D-4FD0-AFD3-8C569C5D3CEB}"/>
                </a:ext>
              </a:extLst>
            </p:cNvPr>
            <p:cNvSpPr/>
            <p:nvPr/>
          </p:nvSpPr>
          <p:spPr>
            <a:xfrm>
              <a:off x="5447244" y="2684147"/>
              <a:ext cx="215588" cy="198467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 dirty="0"/>
            </a:p>
          </p:txBody>
        </p: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BCE07968-30DB-4D18-9013-4346699F79EA}"/>
                </a:ext>
              </a:extLst>
            </p:cNvPr>
            <p:cNvGrpSpPr/>
            <p:nvPr/>
          </p:nvGrpSpPr>
          <p:grpSpPr>
            <a:xfrm>
              <a:off x="2020529" y="5724048"/>
              <a:ext cx="4734231" cy="989453"/>
              <a:chOff x="3185653" y="749921"/>
              <a:chExt cx="4734231" cy="989453"/>
            </a:xfrm>
          </p:grpSpPr>
          <p:sp>
            <p:nvSpPr>
              <p:cNvPr id="42" name="Organigramme : Données 41">
                <a:extLst>
                  <a:ext uri="{FF2B5EF4-FFF2-40B4-BE49-F238E27FC236}">
                    <a16:creationId xmlns:a16="http://schemas.microsoft.com/office/drawing/2014/main" id="{FAFFF1F4-EDF6-47E9-B1FA-6021E76B7F0C}"/>
                  </a:ext>
                </a:extLst>
              </p:cNvPr>
              <p:cNvSpPr/>
              <p:nvPr/>
            </p:nvSpPr>
            <p:spPr>
              <a:xfrm>
                <a:off x="3200402" y="750363"/>
                <a:ext cx="4719482" cy="490776"/>
              </a:xfrm>
              <a:prstGeom prst="flowChartInputOutpu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LID4096" dirty="0"/>
              </a:p>
            </p:txBody>
          </p:sp>
          <p:sp>
            <p:nvSpPr>
              <p:cNvPr id="43" name="Organigramme : Données 42">
                <a:extLst>
                  <a:ext uri="{FF2B5EF4-FFF2-40B4-BE49-F238E27FC236}">
                    <a16:creationId xmlns:a16="http://schemas.microsoft.com/office/drawing/2014/main" id="{9ACA56C3-CCB6-4515-9300-11321B4B6AFD}"/>
                  </a:ext>
                </a:extLst>
              </p:cNvPr>
              <p:cNvSpPr/>
              <p:nvPr/>
            </p:nvSpPr>
            <p:spPr>
              <a:xfrm>
                <a:off x="3185653" y="1240697"/>
                <a:ext cx="4719482" cy="490776"/>
              </a:xfrm>
              <a:prstGeom prst="flowChartInputOutpu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LID4096" dirty="0"/>
              </a:p>
            </p:txBody>
          </p:sp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89FCFBC0-5C73-4573-A0F9-6B4ED1AE6223}"/>
                  </a:ext>
                </a:extLst>
              </p:cNvPr>
              <p:cNvSpPr txBox="1"/>
              <p:nvPr/>
            </p:nvSpPr>
            <p:spPr>
              <a:xfrm>
                <a:off x="3185653" y="1255886"/>
                <a:ext cx="3775585" cy="48348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noAutofit/>
              </a:bodyPr>
              <a:lstStyle/>
              <a:p>
                <a:pPr algn="ctr"/>
                <a:r>
                  <a:rPr lang="fr-FR" b="1" dirty="0"/>
                  <a:t>Valeurs et éthique</a:t>
                </a:r>
                <a:endParaRPr lang="LID4096" b="1" dirty="0"/>
              </a:p>
            </p:txBody>
          </p:sp>
          <p:cxnSp>
            <p:nvCxnSpPr>
              <p:cNvPr id="45" name="Connecteur droit 44">
                <a:extLst>
                  <a:ext uri="{FF2B5EF4-FFF2-40B4-BE49-F238E27FC236}">
                    <a16:creationId xmlns:a16="http://schemas.microsoft.com/office/drawing/2014/main" id="{BE226EFE-1D29-4AB6-8ED4-CF6D06AE51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05135" y="765111"/>
                <a:ext cx="0" cy="4907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Organigramme : Données 45">
                <a:extLst>
                  <a:ext uri="{FF2B5EF4-FFF2-40B4-BE49-F238E27FC236}">
                    <a16:creationId xmlns:a16="http://schemas.microsoft.com/office/drawing/2014/main" id="{DF25174B-9633-45B0-AC0A-C452670EB6F0}"/>
                  </a:ext>
                </a:extLst>
              </p:cNvPr>
              <p:cNvSpPr/>
              <p:nvPr/>
            </p:nvSpPr>
            <p:spPr>
              <a:xfrm>
                <a:off x="3185653" y="749921"/>
                <a:ext cx="4719482" cy="490776"/>
              </a:xfrm>
              <a:prstGeom prst="flowChartInputOutpu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LID4096" dirty="0"/>
              </a:p>
            </p:txBody>
          </p:sp>
        </p:grp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986BA713-2440-45FE-8E9E-5BF022B47719}"/>
                </a:ext>
              </a:extLst>
            </p:cNvPr>
            <p:cNvGrpSpPr/>
            <p:nvPr/>
          </p:nvGrpSpPr>
          <p:grpSpPr>
            <a:xfrm>
              <a:off x="2433485" y="5159151"/>
              <a:ext cx="3856703" cy="845998"/>
              <a:chOff x="685802" y="851029"/>
              <a:chExt cx="3856703" cy="845998"/>
            </a:xfrm>
          </p:grpSpPr>
          <p:grpSp>
            <p:nvGrpSpPr>
              <p:cNvPr id="37" name="Groupe 36">
                <a:extLst>
                  <a:ext uri="{FF2B5EF4-FFF2-40B4-BE49-F238E27FC236}">
                    <a16:creationId xmlns:a16="http://schemas.microsoft.com/office/drawing/2014/main" id="{E3EB82B4-B5C4-460B-8186-B10BDF1B6F5E}"/>
                  </a:ext>
                </a:extLst>
              </p:cNvPr>
              <p:cNvGrpSpPr/>
              <p:nvPr/>
            </p:nvGrpSpPr>
            <p:grpSpPr>
              <a:xfrm>
                <a:off x="685802" y="851029"/>
                <a:ext cx="3851009" cy="820571"/>
                <a:chOff x="3185654" y="878514"/>
                <a:chExt cx="4033682" cy="820571"/>
              </a:xfrm>
            </p:grpSpPr>
            <p:sp>
              <p:nvSpPr>
                <p:cNvPr id="39" name="Organigramme : Données 38">
                  <a:extLst>
                    <a:ext uri="{FF2B5EF4-FFF2-40B4-BE49-F238E27FC236}">
                      <a16:creationId xmlns:a16="http://schemas.microsoft.com/office/drawing/2014/main" id="{C9622B6C-1D19-45D7-B3D4-9BF5F1323F27}"/>
                    </a:ext>
                  </a:extLst>
                </p:cNvPr>
                <p:cNvSpPr/>
                <p:nvPr/>
              </p:nvSpPr>
              <p:spPr>
                <a:xfrm>
                  <a:off x="3200402" y="878514"/>
                  <a:ext cx="4018934" cy="362625"/>
                </a:xfrm>
                <a:prstGeom prst="flowChartInputOutpu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LID4096" dirty="0"/>
                </a:p>
              </p:txBody>
            </p:sp>
            <p:sp>
              <p:nvSpPr>
                <p:cNvPr id="40" name="ZoneTexte 39">
                  <a:extLst>
                    <a:ext uri="{FF2B5EF4-FFF2-40B4-BE49-F238E27FC236}">
                      <a16:creationId xmlns:a16="http://schemas.microsoft.com/office/drawing/2014/main" id="{B3CF5391-E62A-41EF-A16F-009B75745B24}"/>
                    </a:ext>
                  </a:extLst>
                </p:cNvPr>
                <p:cNvSpPr txBox="1"/>
                <p:nvPr/>
              </p:nvSpPr>
              <p:spPr>
                <a:xfrm>
                  <a:off x="3185654" y="1255887"/>
                  <a:ext cx="3252018" cy="443198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noAutofit/>
                </a:bodyPr>
                <a:lstStyle/>
                <a:p>
                  <a:pPr algn="ctr"/>
                  <a:r>
                    <a:rPr lang="fr-FR" b="1" dirty="0"/>
                    <a:t>Attentes et Normes</a:t>
                  </a:r>
                  <a:endParaRPr lang="LID4096" b="1" dirty="0"/>
                </a:p>
              </p:txBody>
            </p:sp>
            <p:cxnSp>
              <p:nvCxnSpPr>
                <p:cNvPr id="41" name="Connecteur droit 40">
                  <a:extLst>
                    <a:ext uri="{FF2B5EF4-FFF2-40B4-BE49-F238E27FC236}">
                      <a16:creationId xmlns:a16="http://schemas.microsoft.com/office/drawing/2014/main" id="{886E88D3-A69A-4C79-A8F1-542A9C875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19336" y="878514"/>
                  <a:ext cx="0" cy="49586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Connecteur droit 37">
                <a:extLst>
                  <a:ext uri="{FF2B5EF4-FFF2-40B4-BE49-F238E27FC236}">
                    <a16:creationId xmlns:a16="http://schemas.microsoft.com/office/drawing/2014/main" id="{B8CBB902-EA99-4F54-B883-2ADAEC55587C}"/>
                  </a:ext>
                </a:extLst>
              </p:cNvPr>
              <p:cNvCxnSpPr/>
              <p:nvPr/>
            </p:nvCxnSpPr>
            <p:spPr>
              <a:xfrm flipV="1">
                <a:off x="3760841" y="1347804"/>
                <a:ext cx="781664" cy="349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1E9B0D47-C5E7-4326-89E6-77C0FD321157}"/>
                </a:ext>
              </a:extLst>
            </p:cNvPr>
            <p:cNvGrpSpPr/>
            <p:nvPr/>
          </p:nvGrpSpPr>
          <p:grpSpPr>
            <a:xfrm>
              <a:off x="2706331" y="4639863"/>
              <a:ext cx="2974519" cy="730492"/>
              <a:chOff x="685802" y="966536"/>
              <a:chExt cx="3522634" cy="730492"/>
            </a:xfrm>
          </p:grpSpPr>
          <p:grpSp>
            <p:nvGrpSpPr>
              <p:cNvPr id="32" name="Groupe 31">
                <a:extLst>
                  <a:ext uri="{FF2B5EF4-FFF2-40B4-BE49-F238E27FC236}">
                    <a16:creationId xmlns:a16="http://schemas.microsoft.com/office/drawing/2014/main" id="{D832F7E5-EB93-4CB2-89F0-17B7279DFABB}"/>
                  </a:ext>
                </a:extLst>
              </p:cNvPr>
              <p:cNvGrpSpPr/>
              <p:nvPr/>
            </p:nvGrpSpPr>
            <p:grpSpPr>
              <a:xfrm>
                <a:off x="685802" y="966536"/>
                <a:ext cx="3522634" cy="729866"/>
                <a:chOff x="3185654" y="994021"/>
                <a:chExt cx="3689730" cy="729866"/>
              </a:xfrm>
            </p:grpSpPr>
            <p:sp>
              <p:nvSpPr>
                <p:cNvPr id="34" name="Organigramme : Données 33">
                  <a:extLst>
                    <a:ext uri="{FF2B5EF4-FFF2-40B4-BE49-F238E27FC236}">
                      <a16:creationId xmlns:a16="http://schemas.microsoft.com/office/drawing/2014/main" id="{201A6102-EFCB-4A65-A0CC-75FB105F321C}"/>
                    </a:ext>
                  </a:extLst>
                </p:cNvPr>
                <p:cNvSpPr/>
                <p:nvPr/>
              </p:nvSpPr>
              <p:spPr>
                <a:xfrm>
                  <a:off x="3200400" y="1004568"/>
                  <a:ext cx="3674978" cy="292105"/>
                </a:xfrm>
                <a:prstGeom prst="flowChartInputOutpu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LID4096" dirty="0"/>
                </a:p>
              </p:txBody>
            </p:sp>
            <p:sp>
              <p:nvSpPr>
                <p:cNvPr id="35" name="ZoneTexte 34">
                  <a:extLst>
                    <a:ext uri="{FF2B5EF4-FFF2-40B4-BE49-F238E27FC236}">
                      <a16:creationId xmlns:a16="http://schemas.microsoft.com/office/drawing/2014/main" id="{A6248B1C-7DD9-4FD9-A91D-1543674F183E}"/>
                    </a:ext>
                  </a:extLst>
                </p:cNvPr>
                <p:cNvSpPr txBox="1"/>
                <p:nvPr/>
              </p:nvSpPr>
              <p:spPr>
                <a:xfrm>
                  <a:off x="3185654" y="1255887"/>
                  <a:ext cx="3252018" cy="46800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noAutofit/>
                </a:bodyPr>
                <a:lstStyle/>
                <a:p>
                  <a:pPr algn="ctr"/>
                  <a:r>
                    <a:rPr lang="fr-FR" b="1" dirty="0"/>
                    <a:t>Formation et éducation</a:t>
                  </a:r>
                  <a:endParaRPr lang="LID4096" b="1" dirty="0"/>
                </a:p>
              </p:txBody>
            </p:sp>
            <p:cxnSp>
              <p:nvCxnSpPr>
                <p:cNvPr id="36" name="Connecteur droit 35">
                  <a:extLst>
                    <a:ext uri="{FF2B5EF4-FFF2-40B4-BE49-F238E27FC236}">
                      <a16:creationId xmlns:a16="http://schemas.microsoft.com/office/drawing/2014/main" id="{2F01A0BD-1EA1-44F3-AAEB-A1885F8493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75384" y="994021"/>
                  <a:ext cx="0" cy="49586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97F4228F-29A6-4437-B54D-FDB5F302C1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60841" y="1470634"/>
                <a:ext cx="447595" cy="2263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Cylindre 13">
              <a:extLst>
                <a:ext uri="{FF2B5EF4-FFF2-40B4-BE49-F238E27FC236}">
                  <a16:creationId xmlns:a16="http://schemas.microsoft.com/office/drawing/2014/main" id="{F941E223-47C5-497E-AC8A-0235726F0FCB}"/>
                </a:ext>
              </a:extLst>
            </p:cNvPr>
            <p:cNvSpPr/>
            <p:nvPr/>
          </p:nvSpPr>
          <p:spPr>
            <a:xfrm>
              <a:off x="5111371" y="2804913"/>
              <a:ext cx="220450" cy="2081626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 dirty="0"/>
            </a:p>
          </p:txBody>
        </p:sp>
        <p:sp>
          <p:nvSpPr>
            <p:cNvPr id="15" name="Cylindre 14">
              <a:extLst>
                <a:ext uri="{FF2B5EF4-FFF2-40B4-BE49-F238E27FC236}">
                  <a16:creationId xmlns:a16="http://schemas.microsoft.com/office/drawing/2014/main" id="{CA93B0E2-43EE-4DF8-91DF-D2AE967860E5}"/>
                </a:ext>
              </a:extLst>
            </p:cNvPr>
            <p:cNvSpPr/>
            <p:nvPr/>
          </p:nvSpPr>
          <p:spPr>
            <a:xfrm>
              <a:off x="2758952" y="2822741"/>
              <a:ext cx="220449" cy="2081626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16" name="Cylindre 15">
              <a:extLst>
                <a:ext uri="{FF2B5EF4-FFF2-40B4-BE49-F238E27FC236}">
                  <a16:creationId xmlns:a16="http://schemas.microsoft.com/office/drawing/2014/main" id="{62474904-7E4A-44BB-99BB-665F8427AAB5}"/>
                </a:ext>
              </a:extLst>
            </p:cNvPr>
            <p:cNvSpPr/>
            <p:nvPr/>
          </p:nvSpPr>
          <p:spPr>
            <a:xfrm>
              <a:off x="3333653" y="2465482"/>
              <a:ext cx="220449" cy="2219611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D1913B-25FB-4FDF-8A29-575D41991284}"/>
                </a:ext>
              </a:extLst>
            </p:cNvPr>
            <p:cNvSpPr txBox="1"/>
            <p:nvPr/>
          </p:nvSpPr>
          <p:spPr>
            <a:xfrm>
              <a:off x="5778256" y="3322539"/>
              <a:ext cx="1997399" cy="516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Développement personnel</a:t>
              </a:r>
              <a:endParaRPr lang="LID4096" dirty="0"/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DC5DACA2-7946-48A8-A3EF-B5ACD8D5346C}"/>
                </a:ext>
              </a:extLst>
            </p:cNvPr>
            <p:cNvSpPr txBox="1"/>
            <p:nvPr/>
          </p:nvSpPr>
          <p:spPr>
            <a:xfrm>
              <a:off x="1182156" y="3354154"/>
              <a:ext cx="1635514" cy="310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Institutionnel</a:t>
              </a:r>
              <a:endParaRPr lang="LID4096" dirty="0"/>
            </a:p>
          </p:txBody>
        </p:sp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BC56A074-4988-4F8C-9DFA-371438612184}"/>
                </a:ext>
              </a:extLst>
            </p:cNvPr>
            <p:cNvGrpSpPr/>
            <p:nvPr/>
          </p:nvGrpSpPr>
          <p:grpSpPr>
            <a:xfrm>
              <a:off x="2758952" y="2140574"/>
              <a:ext cx="2974519" cy="719945"/>
              <a:chOff x="685802" y="977083"/>
              <a:chExt cx="3522634" cy="719945"/>
            </a:xfrm>
          </p:grpSpPr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26ED8126-9EC8-4D5A-93A0-EC54FF98D7A8}"/>
                  </a:ext>
                </a:extLst>
              </p:cNvPr>
              <p:cNvGrpSpPr/>
              <p:nvPr/>
            </p:nvGrpSpPr>
            <p:grpSpPr>
              <a:xfrm>
                <a:off x="685802" y="977083"/>
                <a:ext cx="3491960" cy="719319"/>
                <a:chOff x="3185654" y="1004568"/>
                <a:chExt cx="3657601" cy="719319"/>
              </a:xfrm>
            </p:grpSpPr>
            <p:sp>
              <p:nvSpPr>
                <p:cNvPr id="29" name="Organigramme : Données 59">
                  <a:extLst>
                    <a:ext uri="{FF2B5EF4-FFF2-40B4-BE49-F238E27FC236}">
                      <a16:creationId xmlns:a16="http://schemas.microsoft.com/office/drawing/2014/main" id="{F9E0D5E8-70AB-4DAE-B996-B7BC827F797C}"/>
                    </a:ext>
                  </a:extLst>
                </p:cNvPr>
                <p:cNvSpPr/>
                <p:nvPr/>
              </p:nvSpPr>
              <p:spPr>
                <a:xfrm>
                  <a:off x="3200400" y="1004568"/>
                  <a:ext cx="3642855" cy="250693"/>
                </a:xfrm>
                <a:custGeom>
                  <a:avLst/>
                  <a:gdLst>
                    <a:gd name="connsiteX0" fmla="*/ 0 w 10000"/>
                    <a:gd name="connsiteY0" fmla="*/ 10000 h 10000"/>
                    <a:gd name="connsiteX1" fmla="*/ 2000 w 10000"/>
                    <a:gd name="connsiteY1" fmla="*/ 0 h 10000"/>
                    <a:gd name="connsiteX2" fmla="*/ 10000 w 10000"/>
                    <a:gd name="connsiteY2" fmla="*/ 0 h 10000"/>
                    <a:gd name="connsiteX3" fmla="*/ 8000 w 10000"/>
                    <a:gd name="connsiteY3" fmla="*/ 10000 h 10000"/>
                    <a:gd name="connsiteX4" fmla="*/ 0 w 10000"/>
                    <a:gd name="connsiteY4" fmla="*/ 10000 h 10000"/>
                    <a:gd name="connsiteX0" fmla="*/ 0 w 9387"/>
                    <a:gd name="connsiteY0" fmla="*/ 10000 h 10000"/>
                    <a:gd name="connsiteX1" fmla="*/ 2000 w 9387"/>
                    <a:gd name="connsiteY1" fmla="*/ 0 h 10000"/>
                    <a:gd name="connsiteX2" fmla="*/ 9387 w 9387"/>
                    <a:gd name="connsiteY2" fmla="*/ 588 h 10000"/>
                    <a:gd name="connsiteX3" fmla="*/ 8000 w 9387"/>
                    <a:gd name="connsiteY3" fmla="*/ 10000 h 10000"/>
                    <a:gd name="connsiteX4" fmla="*/ 0 w 9387"/>
                    <a:gd name="connsiteY4" fmla="*/ 1000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387" h="10000">
                      <a:moveTo>
                        <a:pt x="0" y="10000"/>
                      </a:moveTo>
                      <a:lnTo>
                        <a:pt x="2000" y="0"/>
                      </a:lnTo>
                      <a:lnTo>
                        <a:pt x="9387" y="588"/>
                      </a:lnTo>
                      <a:lnTo>
                        <a:pt x="8000" y="10000"/>
                      </a:lnTo>
                      <a:lnTo>
                        <a:pt x="0" y="10000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LID4096" dirty="0"/>
                </a:p>
              </p:txBody>
            </p:sp>
            <p:sp>
              <p:nvSpPr>
                <p:cNvPr id="30" name="ZoneTexte 29">
                  <a:extLst>
                    <a:ext uri="{FF2B5EF4-FFF2-40B4-BE49-F238E27FC236}">
                      <a16:creationId xmlns:a16="http://schemas.microsoft.com/office/drawing/2014/main" id="{16C94FFC-2D46-46BB-AC2D-85AD259DD1F8}"/>
                    </a:ext>
                  </a:extLst>
                </p:cNvPr>
                <p:cNvSpPr txBox="1"/>
                <p:nvPr/>
              </p:nvSpPr>
              <p:spPr>
                <a:xfrm>
                  <a:off x="3185654" y="1255887"/>
                  <a:ext cx="3185022" cy="46800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noAutofit/>
                </a:bodyPr>
                <a:lstStyle/>
                <a:p>
                  <a:pPr algn="ctr"/>
                  <a:r>
                    <a:rPr lang="fr-FR" b="1" dirty="0"/>
                    <a:t>Formé et prêt</a:t>
                  </a:r>
                  <a:endParaRPr lang="LID4096" b="1" dirty="0"/>
                </a:p>
              </p:txBody>
            </p:sp>
            <p:cxnSp>
              <p:nvCxnSpPr>
                <p:cNvPr id="31" name="Connecteur droit 30">
                  <a:extLst>
                    <a:ext uri="{FF2B5EF4-FFF2-40B4-BE49-F238E27FC236}">
                      <a16:creationId xmlns:a16="http://schemas.microsoft.com/office/drawing/2014/main" id="{07B2FC85-510A-4E90-9579-4E497B9A2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10106" y="1007328"/>
                  <a:ext cx="0" cy="49586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559F0AFB-81B8-46CA-B4E5-A9E087AFEB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60841" y="1470634"/>
                <a:ext cx="447595" cy="2263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Rectangle 63">
              <a:extLst>
                <a:ext uri="{FF2B5EF4-FFF2-40B4-BE49-F238E27FC236}">
                  <a16:creationId xmlns:a16="http://schemas.microsoft.com/office/drawing/2014/main" id="{FFB87CCD-EBB6-4776-BF6F-3CE3419064A2}"/>
                </a:ext>
              </a:extLst>
            </p:cNvPr>
            <p:cNvSpPr/>
            <p:nvPr/>
          </p:nvSpPr>
          <p:spPr>
            <a:xfrm>
              <a:off x="5279141" y="4694811"/>
              <a:ext cx="398203" cy="707922"/>
            </a:xfrm>
            <a:custGeom>
              <a:avLst/>
              <a:gdLst>
                <a:gd name="connsiteX0" fmla="*/ 0 w 2402304"/>
                <a:gd name="connsiteY0" fmla="*/ 0 h 707886"/>
                <a:gd name="connsiteX1" fmla="*/ 2402304 w 2402304"/>
                <a:gd name="connsiteY1" fmla="*/ 0 h 707886"/>
                <a:gd name="connsiteX2" fmla="*/ 2402304 w 2402304"/>
                <a:gd name="connsiteY2" fmla="*/ 707886 h 707886"/>
                <a:gd name="connsiteX3" fmla="*/ 0 w 2402304"/>
                <a:gd name="connsiteY3" fmla="*/ 707886 h 707886"/>
                <a:gd name="connsiteX4" fmla="*/ 0 w 2402304"/>
                <a:gd name="connsiteY4" fmla="*/ 0 h 707886"/>
                <a:gd name="connsiteX0" fmla="*/ 0 w 3377379"/>
                <a:gd name="connsiteY0" fmla="*/ 364842 h 707886"/>
                <a:gd name="connsiteX1" fmla="*/ 3377379 w 3377379"/>
                <a:gd name="connsiteY1" fmla="*/ 0 h 707886"/>
                <a:gd name="connsiteX2" fmla="*/ 3377379 w 3377379"/>
                <a:gd name="connsiteY2" fmla="*/ 707886 h 707886"/>
                <a:gd name="connsiteX3" fmla="*/ 975075 w 3377379"/>
                <a:gd name="connsiteY3" fmla="*/ 707886 h 707886"/>
                <a:gd name="connsiteX4" fmla="*/ 0 w 3377379"/>
                <a:gd name="connsiteY4" fmla="*/ 364842 h 707886"/>
                <a:gd name="connsiteX0" fmla="*/ 0 w 3377379"/>
                <a:gd name="connsiteY0" fmla="*/ 364842 h 851539"/>
                <a:gd name="connsiteX1" fmla="*/ 3377379 w 3377379"/>
                <a:gd name="connsiteY1" fmla="*/ 0 h 851539"/>
                <a:gd name="connsiteX2" fmla="*/ 3377379 w 3377379"/>
                <a:gd name="connsiteY2" fmla="*/ 707886 h 851539"/>
                <a:gd name="connsiteX3" fmla="*/ 58995 w 3377379"/>
                <a:gd name="connsiteY3" fmla="*/ 851539 h 851539"/>
                <a:gd name="connsiteX4" fmla="*/ 0 w 3377379"/>
                <a:gd name="connsiteY4" fmla="*/ 364842 h 851539"/>
                <a:gd name="connsiteX0" fmla="*/ 0 w 3377379"/>
                <a:gd name="connsiteY0" fmla="*/ 309716 h 796413"/>
                <a:gd name="connsiteX1" fmla="*/ 516195 w 3377379"/>
                <a:gd name="connsiteY1" fmla="*/ 0 h 796413"/>
                <a:gd name="connsiteX2" fmla="*/ 3377379 w 3377379"/>
                <a:gd name="connsiteY2" fmla="*/ 652760 h 796413"/>
                <a:gd name="connsiteX3" fmla="*/ 58995 w 3377379"/>
                <a:gd name="connsiteY3" fmla="*/ 796413 h 796413"/>
                <a:gd name="connsiteX4" fmla="*/ 0 w 3377379"/>
                <a:gd name="connsiteY4" fmla="*/ 309716 h 796413"/>
                <a:gd name="connsiteX0" fmla="*/ 0 w 3377379"/>
                <a:gd name="connsiteY0" fmla="*/ 221226 h 707923"/>
                <a:gd name="connsiteX1" fmla="*/ 457201 w 3377379"/>
                <a:gd name="connsiteY1" fmla="*/ 0 h 707923"/>
                <a:gd name="connsiteX2" fmla="*/ 3377379 w 3377379"/>
                <a:gd name="connsiteY2" fmla="*/ 564270 h 707923"/>
                <a:gd name="connsiteX3" fmla="*/ 58995 w 3377379"/>
                <a:gd name="connsiteY3" fmla="*/ 707923 h 707923"/>
                <a:gd name="connsiteX4" fmla="*/ 0 w 3377379"/>
                <a:gd name="connsiteY4" fmla="*/ 221226 h 707923"/>
                <a:gd name="connsiteX0" fmla="*/ 0 w 575185"/>
                <a:gd name="connsiteY0" fmla="*/ 221226 h 707923"/>
                <a:gd name="connsiteX1" fmla="*/ 457201 w 575185"/>
                <a:gd name="connsiteY1" fmla="*/ 0 h 707923"/>
                <a:gd name="connsiteX2" fmla="*/ 575185 w 575185"/>
                <a:gd name="connsiteY2" fmla="*/ 520025 h 707923"/>
                <a:gd name="connsiteX3" fmla="*/ 58995 w 575185"/>
                <a:gd name="connsiteY3" fmla="*/ 707923 h 707923"/>
                <a:gd name="connsiteX4" fmla="*/ 0 w 575185"/>
                <a:gd name="connsiteY4" fmla="*/ 221226 h 707923"/>
                <a:gd name="connsiteX0" fmla="*/ 0 w 560436"/>
                <a:gd name="connsiteY0" fmla="*/ 221226 h 707923"/>
                <a:gd name="connsiteX1" fmla="*/ 457201 w 560436"/>
                <a:gd name="connsiteY1" fmla="*/ 0 h 707923"/>
                <a:gd name="connsiteX2" fmla="*/ 560436 w 560436"/>
                <a:gd name="connsiteY2" fmla="*/ 387289 h 707923"/>
                <a:gd name="connsiteX3" fmla="*/ 58995 w 560436"/>
                <a:gd name="connsiteY3" fmla="*/ 707923 h 707923"/>
                <a:gd name="connsiteX4" fmla="*/ 0 w 560436"/>
                <a:gd name="connsiteY4" fmla="*/ 221226 h 707923"/>
                <a:gd name="connsiteX0" fmla="*/ 0 w 2403984"/>
                <a:gd name="connsiteY0" fmla="*/ 339213 h 707923"/>
                <a:gd name="connsiteX1" fmla="*/ 2300749 w 2403984"/>
                <a:gd name="connsiteY1" fmla="*/ 0 h 707923"/>
                <a:gd name="connsiteX2" fmla="*/ 2403984 w 2403984"/>
                <a:gd name="connsiteY2" fmla="*/ 387289 h 707923"/>
                <a:gd name="connsiteX3" fmla="*/ 1902543 w 2403984"/>
                <a:gd name="connsiteY3" fmla="*/ 707923 h 707923"/>
                <a:gd name="connsiteX4" fmla="*/ 0 w 2403984"/>
                <a:gd name="connsiteY4" fmla="*/ 339213 h 707923"/>
                <a:gd name="connsiteX0" fmla="*/ 0 w 2403984"/>
                <a:gd name="connsiteY0" fmla="*/ 176980 h 545690"/>
                <a:gd name="connsiteX1" fmla="*/ 368711 w 2403984"/>
                <a:gd name="connsiteY1" fmla="*/ 0 h 545690"/>
                <a:gd name="connsiteX2" fmla="*/ 2403984 w 2403984"/>
                <a:gd name="connsiteY2" fmla="*/ 225056 h 545690"/>
                <a:gd name="connsiteX3" fmla="*/ 1902543 w 2403984"/>
                <a:gd name="connsiteY3" fmla="*/ 545690 h 545690"/>
                <a:gd name="connsiteX4" fmla="*/ 0 w 2403984"/>
                <a:gd name="connsiteY4" fmla="*/ 176980 h 545690"/>
                <a:gd name="connsiteX0" fmla="*/ 0 w 1902543"/>
                <a:gd name="connsiteY0" fmla="*/ 176980 h 545690"/>
                <a:gd name="connsiteX1" fmla="*/ 368711 w 1902543"/>
                <a:gd name="connsiteY1" fmla="*/ 0 h 545690"/>
                <a:gd name="connsiteX2" fmla="*/ 398203 w 1902543"/>
                <a:gd name="connsiteY2" fmla="*/ 461030 h 545690"/>
                <a:gd name="connsiteX3" fmla="*/ 1902543 w 1902543"/>
                <a:gd name="connsiteY3" fmla="*/ 545690 h 545690"/>
                <a:gd name="connsiteX4" fmla="*/ 0 w 1902543"/>
                <a:gd name="connsiteY4" fmla="*/ 176980 h 545690"/>
                <a:gd name="connsiteX0" fmla="*/ 0 w 398203"/>
                <a:gd name="connsiteY0" fmla="*/ 176980 h 707922"/>
                <a:gd name="connsiteX1" fmla="*/ 368711 w 398203"/>
                <a:gd name="connsiteY1" fmla="*/ 0 h 707922"/>
                <a:gd name="connsiteX2" fmla="*/ 398203 w 398203"/>
                <a:gd name="connsiteY2" fmla="*/ 461030 h 707922"/>
                <a:gd name="connsiteX3" fmla="*/ 58994 w 398203"/>
                <a:gd name="connsiteY3" fmla="*/ 707922 h 707922"/>
                <a:gd name="connsiteX4" fmla="*/ 0 w 398203"/>
                <a:gd name="connsiteY4" fmla="*/ 176980 h 707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203" h="707922">
                  <a:moveTo>
                    <a:pt x="0" y="176980"/>
                  </a:moveTo>
                  <a:lnTo>
                    <a:pt x="368711" y="0"/>
                  </a:lnTo>
                  <a:lnTo>
                    <a:pt x="398203" y="461030"/>
                  </a:lnTo>
                  <a:lnTo>
                    <a:pt x="58994" y="707922"/>
                  </a:lnTo>
                  <a:lnTo>
                    <a:pt x="0" y="176980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LID4096" dirty="0"/>
            </a:p>
          </p:txBody>
        </p:sp>
        <p:sp>
          <p:nvSpPr>
            <p:cNvPr id="21" name="Rectangle 63">
              <a:extLst>
                <a:ext uri="{FF2B5EF4-FFF2-40B4-BE49-F238E27FC236}">
                  <a16:creationId xmlns:a16="http://schemas.microsoft.com/office/drawing/2014/main" id="{E0B8F90C-9D17-4B2C-874B-3B22C631882A}"/>
                </a:ext>
              </a:extLst>
            </p:cNvPr>
            <p:cNvSpPr/>
            <p:nvPr/>
          </p:nvSpPr>
          <p:spPr>
            <a:xfrm>
              <a:off x="5314926" y="2177857"/>
              <a:ext cx="377950" cy="707921"/>
            </a:xfrm>
            <a:custGeom>
              <a:avLst/>
              <a:gdLst>
                <a:gd name="connsiteX0" fmla="*/ 0 w 2402304"/>
                <a:gd name="connsiteY0" fmla="*/ 0 h 707886"/>
                <a:gd name="connsiteX1" fmla="*/ 2402304 w 2402304"/>
                <a:gd name="connsiteY1" fmla="*/ 0 h 707886"/>
                <a:gd name="connsiteX2" fmla="*/ 2402304 w 2402304"/>
                <a:gd name="connsiteY2" fmla="*/ 707886 h 707886"/>
                <a:gd name="connsiteX3" fmla="*/ 0 w 2402304"/>
                <a:gd name="connsiteY3" fmla="*/ 707886 h 707886"/>
                <a:gd name="connsiteX4" fmla="*/ 0 w 2402304"/>
                <a:gd name="connsiteY4" fmla="*/ 0 h 707886"/>
                <a:gd name="connsiteX0" fmla="*/ 0 w 3377379"/>
                <a:gd name="connsiteY0" fmla="*/ 364842 h 707886"/>
                <a:gd name="connsiteX1" fmla="*/ 3377379 w 3377379"/>
                <a:gd name="connsiteY1" fmla="*/ 0 h 707886"/>
                <a:gd name="connsiteX2" fmla="*/ 3377379 w 3377379"/>
                <a:gd name="connsiteY2" fmla="*/ 707886 h 707886"/>
                <a:gd name="connsiteX3" fmla="*/ 975075 w 3377379"/>
                <a:gd name="connsiteY3" fmla="*/ 707886 h 707886"/>
                <a:gd name="connsiteX4" fmla="*/ 0 w 3377379"/>
                <a:gd name="connsiteY4" fmla="*/ 364842 h 707886"/>
                <a:gd name="connsiteX0" fmla="*/ 0 w 3377379"/>
                <a:gd name="connsiteY0" fmla="*/ 364842 h 851539"/>
                <a:gd name="connsiteX1" fmla="*/ 3377379 w 3377379"/>
                <a:gd name="connsiteY1" fmla="*/ 0 h 851539"/>
                <a:gd name="connsiteX2" fmla="*/ 3377379 w 3377379"/>
                <a:gd name="connsiteY2" fmla="*/ 707886 h 851539"/>
                <a:gd name="connsiteX3" fmla="*/ 58995 w 3377379"/>
                <a:gd name="connsiteY3" fmla="*/ 851539 h 851539"/>
                <a:gd name="connsiteX4" fmla="*/ 0 w 3377379"/>
                <a:gd name="connsiteY4" fmla="*/ 364842 h 851539"/>
                <a:gd name="connsiteX0" fmla="*/ 0 w 3377379"/>
                <a:gd name="connsiteY0" fmla="*/ 309716 h 796413"/>
                <a:gd name="connsiteX1" fmla="*/ 516195 w 3377379"/>
                <a:gd name="connsiteY1" fmla="*/ 0 h 796413"/>
                <a:gd name="connsiteX2" fmla="*/ 3377379 w 3377379"/>
                <a:gd name="connsiteY2" fmla="*/ 652760 h 796413"/>
                <a:gd name="connsiteX3" fmla="*/ 58995 w 3377379"/>
                <a:gd name="connsiteY3" fmla="*/ 796413 h 796413"/>
                <a:gd name="connsiteX4" fmla="*/ 0 w 3377379"/>
                <a:gd name="connsiteY4" fmla="*/ 309716 h 796413"/>
                <a:gd name="connsiteX0" fmla="*/ 0 w 3377379"/>
                <a:gd name="connsiteY0" fmla="*/ 221226 h 707923"/>
                <a:gd name="connsiteX1" fmla="*/ 457201 w 3377379"/>
                <a:gd name="connsiteY1" fmla="*/ 0 h 707923"/>
                <a:gd name="connsiteX2" fmla="*/ 3377379 w 3377379"/>
                <a:gd name="connsiteY2" fmla="*/ 564270 h 707923"/>
                <a:gd name="connsiteX3" fmla="*/ 58995 w 3377379"/>
                <a:gd name="connsiteY3" fmla="*/ 707923 h 707923"/>
                <a:gd name="connsiteX4" fmla="*/ 0 w 3377379"/>
                <a:gd name="connsiteY4" fmla="*/ 221226 h 707923"/>
                <a:gd name="connsiteX0" fmla="*/ 0 w 575185"/>
                <a:gd name="connsiteY0" fmla="*/ 221226 h 707923"/>
                <a:gd name="connsiteX1" fmla="*/ 457201 w 575185"/>
                <a:gd name="connsiteY1" fmla="*/ 0 h 707923"/>
                <a:gd name="connsiteX2" fmla="*/ 575185 w 575185"/>
                <a:gd name="connsiteY2" fmla="*/ 520025 h 707923"/>
                <a:gd name="connsiteX3" fmla="*/ 58995 w 575185"/>
                <a:gd name="connsiteY3" fmla="*/ 707923 h 707923"/>
                <a:gd name="connsiteX4" fmla="*/ 0 w 575185"/>
                <a:gd name="connsiteY4" fmla="*/ 221226 h 707923"/>
                <a:gd name="connsiteX0" fmla="*/ 0 w 560436"/>
                <a:gd name="connsiteY0" fmla="*/ 221226 h 707923"/>
                <a:gd name="connsiteX1" fmla="*/ 457201 w 560436"/>
                <a:gd name="connsiteY1" fmla="*/ 0 h 707923"/>
                <a:gd name="connsiteX2" fmla="*/ 560436 w 560436"/>
                <a:gd name="connsiteY2" fmla="*/ 387289 h 707923"/>
                <a:gd name="connsiteX3" fmla="*/ 58995 w 560436"/>
                <a:gd name="connsiteY3" fmla="*/ 707923 h 707923"/>
                <a:gd name="connsiteX4" fmla="*/ 0 w 560436"/>
                <a:gd name="connsiteY4" fmla="*/ 221226 h 707923"/>
                <a:gd name="connsiteX0" fmla="*/ 0 w 2403984"/>
                <a:gd name="connsiteY0" fmla="*/ 339213 h 707923"/>
                <a:gd name="connsiteX1" fmla="*/ 2300749 w 2403984"/>
                <a:gd name="connsiteY1" fmla="*/ 0 h 707923"/>
                <a:gd name="connsiteX2" fmla="*/ 2403984 w 2403984"/>
                <a:gd name="connsiteY2" fmla="*/ 387289 h 707923"/>
                <a:gd name="connsiteX3" fmla="*/ 1902543 w 2403984"/>
                <a:gd name="connsiteY3" fmla="*/ 707923 h 707923"/>
                <a:gd name="connsiteX4" fmla="*/ 0 w 2403984"/>
                <a:gd name="connsiteY4" fmla="*/ 339213 h 707923"/>
                <a:gd name="connsiteX0" fmla="*/ 0 w 2403984"/>
                <a:gd name="connsiteY0" fmla="*/ 176980 h 545690"/>
                <a:gd name="connsiteX1" fmla="*/ 368711 w 2403984"/>
                <a:gd name="connsiteY1" fmla="*/ 0 h 545690"/>
                <a:gd name="connsiteX2" fmla="*/ 2403984 w 2403984"/>
                <a:gd name="connsiteY2" fmla="*/ 225056 h 545690"/>
                <a:gd name="connsiteX3" fmla="*/ 1902543 w 2403984"/>
                <a:gd name="connsiteY3" fmla="*/ 545690 h 545690"/>
                <a:gd name="connsiteX4" fmla="*/ 0 w 2403984"/>
                <a:gd name="connsiteY4" fmla="*/ 176980 h 545690"/>
                <a:gd name="connsiteX0" fmla="*/ 0 w 1902543"/>
                <a:gd name="connsiteY0" fmla="*/ 176980 h 545690"/>
                <a:gd name="connsiteX1" fmla="*/ 368711 w 1902543"/>
                <a:gd name="connsiteY1" fmla="*/ 0 h 545690"/>
                <a:gd name="connsiteX2" fmla="*/ 398203 w 1902543"/>
                <a:gd name="connsiteY2" fmla="*/ 461030 h 545690"/>
                <a:gd name="connsiteX3" fmla="*/ 1902543 w 1902543"/>
                <a:gd name="connsiteY3" fmla="*/ 545690 h 545690"/>
                <a:gd name="connsiteX4" fmla="*/ 0 w 1902543"/>
                <a:gd name="connsiteY4" fmla="*/ 176980 h 545690"/>
                <a:gd name="connsiteX0" fmla="*/ 0 w 398203"/>
                <a:gd name="connsiteY0" fmla="*/ 176980 h 707922"/>
                <a:gd name="connsiteX1" fmla="*/ 368711 w 398203"/>
                <a:gd name="connsiteY1" fmla="*/ 0 h 707922"/>
                <a:gd name="connsiteX2" fmla="*/ 398203 w 398203"/>
                <a:gd name="connsiteY2" fmla="*/ 461030 h 707922"/>
                <a:gd name="connsiteX3" fmla="*/ 58994 w 398203"/>
                <a:gd name="connsiteY3" fmla="*/ 707922 h 707922"/>
                <a:gd name="connsiteX4" fmla="*/ 0 w 398203"/>
                <a:gd name="connsiteY4" fmla="*/ 176980 h 707922"/>
                <a:gd name="connsiteX0" fmla="*/ 0 w 398203"/>
                <a:gd name="connsiteY0" fmla="*/ 176980 h 707922"/>
                <a:gd name="connsiteX1" fmla="*/ 368711 w 398203"/>
                <a:gd name="connsiteY1" fmla="*/ 0 h 707922"/>
                <a:gd name="connsiteX2" fmla="*/ 398203 w 398203"/>
                <a:gd name="connsiteY2" fmla="*/ 461030 h 707922"/>
                <a:gd name="connsiteX3" fmla="*/ 0 w 398203"/>
                <a:gd name="connsiteY3" fmla="*/ 707922 h 707922"/>
                <a:gd name="connsiteX4" fmla="*/ 0 w 398203"/>
                <a:gd name="connsiteY4" fmla="*/ 176980 h 707922"/>
                <a:gd name="connsiteX0" fmla="*/ 0 w 427704"/>
                <a:gd name="connsiteY0" fmla="*/ 191729 h 722671"/>
                <a:gd name="connsiteX1" fmla="*/ 427704 w 427704"/>
                <a:gd name="connsiteY1" fmla="*/ 0 h 722671"/>
                <a:gd name="connsiteX2" fmla="*/ 398203 w 427704"/>
                <a:gd name="connsiteY2" fmla="*/ 475779 h 722671"/>
                <a:gd name="connsiteX3" fmla="*/ 0 w 427704"/>
                <a:gd name="connsiteY3" fmla="*/ 722671 h 722671"/>
                <a:gd name="connsiteX4" fmla="*/ 0 w 427704"/>
                <a:gd name="connsiteY4" fmla="*/ 191729 h 72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7704" h="722671">
                  <a:moveTo>
                    <a:pt x="0" y="191729"/>
                  </a:moveTo>
                  <a:lnTo>
                    <a:pt x="427704" y="0"/>
                  </a:lnTo>
                  <a:lnTo>
                    <a:pt x="398203" y="475779"/>
                  </a:lnTo>
                  <a:lnTo>
                    <a:pt x="0" y="722671"/>
                  </a:lnTo>
                  <a:lnTo>
                    <a:pt x="0" y="191729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LID4096" dirty="0"/>
            </a:p>
          </p:txBody>
        </p:sp>
        <p:sp>
          <p:nvSpPr>
            <p:cNvPr id="22" name="Triangle isocèle 21">
              <a:extLst>
                <a:ext uri="{FF2B5EF4-FFF2-40B4-BE49-F238E27FC236}">
                  <a16:creationId xmlns:a16="http://schemas.microsoft.com/office/drawing/2014/main" id="{A30D1E9B-6588-4F3D-82A2-0D1602FC8ABC}"/>
                </a:ext>
              </a:extLst>
            </p:cNvPr>
            <p:cNvSpPr/>
            <p:nvPr/>
          </p:nvSpPr>
          <p:spPr>
            <a:xfrm>
              <a:off x="1860940" y="735859"/>
              <a:ext cx="4677183" cy="169679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Développement d’un leader</a:t>
              </a:r>
              <a:endParaRPr lang="LID4096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BAE56CA3-55B3-4768-B5D3-99763AF0AC9F}"/>
                </a:ext>
              </a:extLst>
            </p:cNvPr>
            <p:cNvSpPr txBox="1"/>
            <p:nvPr/>
          </p:nvSpPr>
          <p:spPr>
            <a:xfrm>
              <a:off x="2991289" y="4531327"/>
              <a:ext cx="2172427" cy="29279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FR" sz="1050" b="1" dirty="0"/>
                <a:t>Attributions</a:t>
              </a:r>
              <a:endParaRPr lang="LID4096" sz="1050" b="1" dirty="0"/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3FE5533D-7B50-49E5-BCFB-6BAB585801EB}"/>
                </a:ext>
              </a:extLst>
            </p:cNvPr>
            <p:cNvSpPr txBox="1"/>
            <p:nvPr/>
          </p:nvSpPr>
          <p:spPr>
            <a:xfrm>
              <a:off x="3141220" y="4231017"/>
              <a:ext cx="1924289" cy="27556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/>
                <a:t>Talents</a:t>
              </a:r>
              <a:endParaRPr lang="LID4096" sz="1000" b="1" dirty="0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D98BE2F8-B8BC-4254-A9B7-23B7B3C3CFEA}"/>
                </a:ext>
              </a:extLst>
            </p:cNvPr>
            <p:cNvSpPr txBox="1"/>
            <p:nvPr/>
          </p:nvSpPr>
          <p:spPr>
            <a:xfrm>
              <a:off x="3447990" y="3953661"/>
              <a:ext cx="1379480" cy="27556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/>
                <a:t>Actions</a:t>
              </a:r>
              <a:endParaRPr lang="LID4096" sz="1000" b="1" dirty="0"/>
            </a:p>
          </p:txBody>
        </p:sp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BC2052A0-027D-46E8-8B95-5E38A18B02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30137" y="3042304"/>
              <a:ext cx="538787" cy="9481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101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952430" y="4811526"/>
            <a:ext cx="2035721" cy="1142567"/>
          </a:xfrm>
          <a:solidFill>
            <a:srgbClr val="E4BA8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2800" b="1" dirty="0"/>
              <a:t>Les quatre niveaux de leadership</a:t>
            </a:r>
          </a:p>
        </p:txBody>
      </p:sp>
      <p:sp>
        <p:nvSpPr>
          <p:cNvPr id="13" name="Flèche courbée vers le bas 12"/>
          <p:cNvSpPr/>
          <p:nvPr/>
        </p:nvSpPr>
        <p:spPr>
          <a:xfrm rot="18007349">
            <a:off x="60872" y="4557107"/>
            <a:ext cx="1145279" cy="439984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880"/>
            <a:endParaRPr lang="fr-FR">
              <a:solidFill>
                <a:prstClr val="black"/>
              </a:solidFill>
            </a:endParaRPr>
          </a:p>
        </p:txBody>
      </p:sp>
      <p:sp>
        <p:nvSpPr>
          <p:cNvPr id="14" name="Flèche courbée vers le bas 13"/>
          <p:cNvSpPr/>
          <p:nvPr/>
        </p:nvSpPr>
        <p:spPr>
          <a:xfrm rot="19383317">
            <a:off x="1926203" y="1167518"/>
            <a:ext cx="976166" cy="335077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880"/>
            <a:endParaRPr lang="fr-FR">
              <a:solidFill>
                <a:prstClr val="black"/>
              </a:solidFill>
            </a:endParaRPr>
          </a:p>
        </p:txBody>
      </p:sp>
      <p:sp>
        <p:nvSpPr>
          <p:cNvPr id="15" name="Flèche courbée vers le bas 14"/>
          <p:cNvSpPr/>
          <p:nvPr/>
        </p:nvSpPr>
        <p:spPr>
          <a:xfrm rot="18007349">
            <a:off x="517505" y="2887548"/>
            <a:ext cx="1220702" cy="442094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880"/>
            <a:endParaRPr lang="fr-FR">
              <a:solidFill>
                <a:prstClr val="black"/>
              </a:solidFill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430B15D-71C7-4A05-BBA3-DB5BD1B415C7}"/>
              </a:ext>
            </a:extLst>
          </p:cNvPr>
          <p:cNvGrpSpPr/>
          <p:nvPr/>
        </p:nvGrpSpPr>
        <p:grpSpPr>
          <a:xfrm>
            <a:off x="716907" y="5130527"/>
            <a:ext cx="5226692" cy="923330"/>
            <a:chOff x="716907" y="5130527"/>
            <a:chExt cx="5226692" cy="923330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846BDA1E-1594-406F-9C9D-9AEFA2A4AB10}"/>
                </a:ext>
              </a:extLst>
            </p:cNvPr>
            <p:cNvSpPr txBox="1"/>
            <p:nvPr/>
          </p:nvSpPr>
          <p:spPr>
            <a:xfrm>
              <a:off x="944040" y="5130527"/>
              <a:ext cx="499955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 sz="1800"/>
              </a:lvl1pPr>
            </a:lstStyle>
            <a:p>
              <a:r>
                <a:rPr lang="fr-FR" dirty="0"/>
                <a:t>Investir en soi pour être et agir en leader authentique dans toutes les sphères de sa propre vie</a:t>
              </a:r>
              <a:endParaRPr lang="LID4096" dirty="0"/>
            </a:p>
          </p:txBody>
        </p:sp>
        <p:pic>
          <p:nvPicPr>
            <p:cNvPr id="36" name="Espace réservé du contenu 8">
              <a:extLst>
                <a:ext uri="{FF2B5EF4-FFF2-40B4-BE49-F238E27FC236}">
                  <a16:creationId xmlns:a16="http://schemas.microsoft.com/office/drawing/2014/main" id="{7A309C47-8E40-4ECA-B584-63890B8964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716907" y="5134382"/>
              <a:ext cx="267070" cy="911389"/>
            </a:xfrm>
            <a:prstGeom prst="rect">
              <a:avLst/>
            </a:prstGeom>
          </p:spPr>
        </p:pic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A84727AF-303E-48FD-8FFE-27F422D62C72}"/>
              </a:ext>
            </a:extLst>
          </p:cNvPr>
          <p:cNvGrpSpPr/>
          <p:nvPr/>
        </p:nvGrpSpPr>
        <p:grpSpPr>
          <a:xfrm>
            <a:off x="1078049" y="3594440"/>
            <a:ext cx="4352906" cy="1277718"/>
            <a:chOff x="1020508" y="3638297"/>
            <a:chExt cx="4352906" cy="1277718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ADC41A1B-2F65-4EEF-8723-64F775FB558E}"/>
                </a:ext>
              </a:extLst>
            </p:cNvPr>
            <p:cNvSpPr txBox="1"/>
            <p:nvPr/>
          </p:nvSpPr>
          <p:spPr>
            <a:xfrm>
              <a:off x="3097898" y="4131793"/>
              <a:ext cx="22755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dirty="0"/>
                <a:t>Devenir un leader d’équipe</a:t>
              </a:r>
              <a:endParaRPr lang="LID4096" sz="1800" dirty="0"/>
            </a:p>
          </p:txBody>
        </p:sp>
        <p:pic>
          <p:nvPicPr>
            <p:cNvPr id="42" name="Espace réservé du contenu 8">
              <a:extLst>
                <a:ext uri="{FF2B5EF4-FFF2-40B4-BE49-F238E27FC236}">
                  <a16:creationId xmlns:a16="http://schemas.microsoft.com/office/drawing/2014/main" id="{D38F3C26-3841-4835-85C0-70A48C6541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1020508" y="3638297"/>
              <a:ext cx="374418" cy="1277718"/>
            </a:xfrm>
            <a:prstGeom prst="rect">
              <a:avLst/>
            </a:prstGeom>
          </p:spPr>
        </p:pic>
        <p:pic>
          <p:nvPicPr>
            <p:cNvPr id="45" name="Espace réservé du contenu 8">
              <a:extLst>
                <a:ext uri="{FF2B5EF4-FFF2-40B4-BE49-F238E27FC236}">
                  <a16:creationId xmlns:a16="http://schemas.microsoft.com/office/drawing/2014/main" id="{DC4D2AD1-7423-46AD-81B0-B47DBE6CCB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1481665" y="3979353"/>
              <a:ext cx="267070" cy="911389"/>
            </a:xfrm>
            <a:prstGeom prst="rect">
              <a:avLst/>
            </a:prstGeom>
          </p:spPr>
        </p:pic>
        <p:pic>
          <p:nvPicPr>
            <p:cNvPr id="46" name="Espace réservé du contenu 8">
              <a:extLst>
                <a:ext uri="{FF2B5EF4-FFF2-40B4-BE49-F238E27FC236}">
                  <a16:creationId xmlns:a16="http://schemas.microsoft.com/office/drawing/2014/main" id="{E8E598EB-6417-4AE2-BBAA-A8A46DB90C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1802399" y="3979353"/>
              <a:ext cx="267070" cy="911389"/>
            </a:xfrm>
            <a:prstGeom prst="rect">
              <a:avLst/>
            </a:prstGeom>
          </p:spPr>
        </p:pic>
        <p:pic>
          <p:nvPicPr>
            <p:cNvPr id="47" name="Espace réservé du contenu 8">
              <a:extLst>
                <a:ext uri="{FF2B5EF4-FFF2-40B4-BE49-F238E27FC236}">
                  <a16:creationId xmlns:a16="http://schemas.microsoft.com/office/drawing/2014/main" id="{7A3EE1A2-3AAD-4547-B611-8DB1B740E9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050496" y="3961594"/>
              <a:ext cx="267070" cy="911389"/>
            </a:xfrm>
            <a:prstGeom prst="rect">
              <a:avLst/>
            </a:prstGeom>
          </p:spPr>
        </p:pic>
        <p:pic>
          <p:nvPicPr>
            <p:cNvPr id="48" name="Espace réservé du contenu 8">
              <a:extLst>
                <a:ext uri="{FF2B5EF4-FFF2-40B4-BE49-F238E27FC236}">
                  <a16:creationId xmlns:a16="http://schemas.microsoft.com/office/drawing/2014/main" id="{B62A085D-9DC0-4220-A593-4F1AD6C66F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316931" y="3961594"/>
              <a:ext cx="267070" cy="911389"/>
            </a:xfrm>
            <a:prstGeom prst="rect">
              <a:avLst/>
            </a:prstGeom>
          </p:spPr>
        </p:pic>
        <p:pic>
          <p:nvPicPr>
            <p:cNvPr id="49" name="Espace réservé du contenu 8">
              <a:extLst>
                <a:ext uri="{FF2B5EF4-FFF2-40B4-BE49-F238E27FC236}">
                  <a16:creationId xmlns:a16="http://schemas.microsoft.com/office/drawing/2014/main" id="{75A028D2-ACED-428F-BBC6-CF998C26733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583366" y="3993930"/>
              <a:ext cx="267070" cy="911389"/>
            </a:xfrm>
            <a:prstGeom prst="rect">
              <a:avLst/>
            </a:prstGeom>
          </p:spPr>
        </p:pic>
        <p:pic>
          <p:nvPicPr>
            <p:cNvPr id="50" name="Espace réservé du contenu 8">
              <a:extLst>
                <a:ext uri="{FF2B5EF4-FFF2-40B4-BE49-F238E27FC236}">
                  <a16:creationId xmlns:a16="http://schemas.microsoft.com/office/drawing/2014/main" id="{DD8C8235-EF32-4CEF-A465-6396FA99DB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835928" y="3979352"/>
              <a:ext cx="267070" cy="911389"/>
            </a:xfrm>
            <a:prstGeom prst="rect">
              <a:avLst/>
            </a:prstGeom>
          </p:spPr>
        </p:pic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FC5FC61-F2D7-4DC7-A0E1-D893FA4F7E17}"/>
              </a:ext>
            </a:extLst>
          </p:cNvPr>
          <p:cNvGrpSpPr/>
          <p:nvPr/>
        </p:nvGrpSpPr>
        <p:grpSpPr>
          <a:xfrm>
            <a:off x="1496649" y="1780075"/>
            <a:ext cx="5555110" cy="1766298"/>
            <a:chOff x="1496649" y="1780075"/>
            <a:chExt cx="5555110" cy="1766298"/>
          </a:xfrm>
        </p:grpSpPr>
        <p:pic>
          <p:nvPicPr>
            <p:cNvPr id="51" name="Espace réservé du contenu 8">
              <a:extLst>
                <a:ext uri="{FF2B5EF4-FFF2-40B4-BE49-F238E27FC236}">
                  <a16:creationId xmlns:a16="http://schemas.microsoft.com/office/drawing/2014/main" id="{57E1BAFF-4428-47D0-97E1-E38C9E135A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1496649" y="1780075"/>
              <a:ext cx="517590" cy="1766298"/>
            </a:xfrm>
            <a:prstGeom prst="rect">
              <a:avLst/>
            </a:prstGeom>
          </p:spPr>
        </p:pic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905C8D87-81A0-40FF-B6A5-9B86B3671190}"/>
                </a:ext>
              </a:extLst>
            </p:cNvPr>
            <p:cNvGrpSpPr/>
            <p:nvPr/>
          </p:nvGrpSpPr>
          <p:grpSpPr>
            <a:xfrm>
              <a:off x="2050496" y="2239264"/>
              <a:ext cx="5001263" cy="1277718"/>
              <a:chOff x="2050496" y="2239264"/>
              <a:chExt cx="5001263" cy="1277718"/>
            </a:xfrm>
          </p:grpSpPr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AF6851C-F37B-4080-B5D5-2D11C12B89D7}"/>
                  </a:ext>
                </a:extLst>
              </p:cNvPr>
              <p:cNvSpPr txBox="1"/>
              <p:nvPr/>
            </p:nvSpPr>
            <p:spPr>
              <a:xfrm>
                <a:off x="4553360" y="2676861"/>
                <a:ext cx="24983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>
                  <a:defRPr sz="1800"/>
                </a:lvl1pPr>
              </a:lstStyle>
              <a:p>
                <a:r>
                  <a:rPr lang="fr-FR" dirty="0"/>
                  <a:t>Constituer une équipe de leaders</a:t>
                </a:r>
                <a:endParaRPr lang="LID4096" dirty="0"/>
              </a:p>
            </p:txBody>
          </p:sp>
          <p:pic>
            <p:nvPicPr>
              <p:cNvPr id="52" name="Espace réservé du contenu 8">
                <a:extLst>
                  <a:ext uri="{FF2B5EF4-FFF2-40B4-BE49-F238E27FC236}">
                    <a16:creationId xmlns:a16="http://schemas.microsoft.com/office/drawing/2014/main" id="{DF8BCEA7-852C-4AC5-8CB9-E31BAF06128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2050496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3" name="Espace réservé du contenu 8">
                <a:extLst>
                  <a:ext uri="{FF2B5EF4-FFF2-40B4-BE49-F238E27FC236}">
                    <a16:creationId xmlns:a16="http://schemas.microsoft.com/office/drawing/2014/main" id="{930B190E-9035-43EA-B57B-480BFD7971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2435795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4" name="Espace réservé du contenu 8">
                <a:extLst>
                  <a:ext uri="{FF2B5EF4-FFF2-40B4-BE49-F238E27FC236}">
                    <a16:creationId xmlns:a16="http://schemas.microsoft.com/office/drawing/2014/main" id="{FE038958-DCCB-4F99-A6D7-AFCA93A48C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2849063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5" name="Espace réservé du contenu 8">
                <a:extLst>
                  <a:ext uri="{FF2B5EF4-FFF2-40B4-BE49-F238E27FC236}">
                    <a16:creationId xmlns:a16="http://schemas.microsoft.com/office/drawing/2014/main" id="{BC39657F-2BAC-46EF-9891-732C988F9D5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3216844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6" name="Espace réservé du contenu 8">
                <a:extLst>
                  <a:ext uri="{FF2B5EF4-FFF2-40B4-BE49-F238E27FC236}">
                    <a16:creationId xmlns:a16="http://schemas.microsoft.com/office/drawing/2014/main" id="{C67CA6DD-DF5C-4159-82C5-D0CA2D72B7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3555977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7" name="Espace réservé du contenu 8">
                <a:extLst>
                  <a:ext uri="{FF2B5EF4-FFF2-40B4-BE49-F238E27FC236}">
                    <a16:creationId xmlns:a16="http://schemas.microsoft.com/office/drawing/2014/main" id="{934D79B8-C36A-4846-B36D-02E2C8A3531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3895886" y="2239264"/>
                <a:ext cx="374418" cy="1277718"/>
              </a:xfrm>
              <a:prstGeom prst="rect">
                <a:avLst/>
              </a:prstGeom>
            </p:spPr>
          </p:pic>
          <p:pic>
            <p:nvPicPr>
              <p:cNvPr id="58" name="Espace réservé du contenu 8">
                <a:extLst>
                  <a:ext uri="{FF2B5EF4-FFF2-40B4-BE49-F238E27FC236}">
                    <a16:creationId xmlns:a16="http://schemas.microsoft.com/office/drawing/2014/main" id="{7A9B67EB-0437-4E70-8BB4-ACE07A8BC5E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3" t="4610" r="88536" b="16280"/>
              <a:stretch/>
            </p:blipFill>
            <p:spPr>
              <a:xfrm>
                <a:off x="4225744" y="2239264"/>
                <a:ext cx="374418" cy="1277718"/>
              </a:xfrm>
              <a:prstGeom prst="rect">
                <a:avLst/>
              </a:prstGeom>
            </p:spPr>
          </p:pic>
        </p:grp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A92F0FE-CECF-43FD-86F0-4CDB74FE6B27}"/>
              </a:ext>
            </a:extLst>
          </p:cNvPr>
          <p:cNvGrpSpPr/>
          <p:nvPr/>
        </p:nvGrpSpPr>
        <p:grpSpPr>
          <a:xfrm>
            <a:off x="2610200" y="-118953"/>
            <a:ext cx="5629628" cy="2330320"/>
            <a:chOff x="2610200" y="-118953"/>
            <a:chExt cx="5629628" cy="2330320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FB1A83A-8FBB-437C-B3C5-6F6FFA9F093C}"/>
                </a:ext>
              </a:extLst>
            </p:cNvPr>
            <p:cNvSpPr txBox="1"/>
            <p:nvPr/>
          </p:nvSpPr>
          <p:spPr>
            <a:xfrm>
              <a:off x="5535837" y="1126487"/>
              <a:ext cx="27039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 sz="1800"/>
              </a:lvl1pPr>
            </a:lstStyle>
            <a:p>
              <a:r>
                <a:rPr lang="fr-FR" dirty="0"/>
                <a:t>Influencer au-delà de son lien hiérarchique</a:t>
              </a:r>
              <a:endParaRPr lang="LID4096" dirty="0"/>
            </a:p>
          </p:txBody>
        </p:sp>
        <p:pic>
          <p:nvPicPr>
            <p:cNvPr id="59" name="Espace réservé du contenu 8">
              <a:extLst>
                <a:ext uri="{FF2B5EF4-FFF2-40B4-BE49-F238E27FC236}">
                  <a16:creationId xmlns:a16="http://schemas.microsoft.com/office/drawing/2014/main" id="{0B1C037D-990C-4BC7-B98B-4BB832BC764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3895886" y="44179"/>
              <a:ext cx="508941" cy="1736783"/>
            </a:xfrm>
            <a:prstGeom prst="rect">
              <a:avLst/>
            </a:prstGeom>
          </p:spPr>
        </p:pic>
        <p:pic>
          <p:nvPicPr>
            <p:cNvPr id="60" name="Espace réservé du contenu 8">
              <a:extLst>
                <a:ext uri="{FF2B5EF4-FFF2-40B4-BE49-F238E27FC236}">
                  <a16:creationId xmlns:a16="http://schemas.microsoft.com/office/drawing/2014/main" id="{542AFC13-E603-4803-A536-43C281D48B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5062764" y="907796"/>
              <a:ext cx="330768" cy="1128759"/>
            </a:xfrm>
            <a:prstGeom prst="rect">
              <a:avLst/>
            </a:prstGeom>
          </p:spPr>
        </p:pic>
        <p:pic>
          <p:nvPicPr>
            <p:cNvPr id="61" name="Espace réservé du contenu 8">
              <a:extLst>
                <a:ext uri="{FF2B5EF4-FFF2-40B4-BE49-F238E27FC236}">
                  <a16:creationId xmlns:a16="http://schemas.microsoft.com/office/drawing/2014/main" id="{98D2DC83-7B56-4EF0-97F6-C4B6203BB0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3841319" y="36035"/>
              <a:ext cx="508941" cy="1736783"/>
            </a:xfrm>
            <a:prstGeom prst="rect">
              <a:avLst/>
            </a:prstGeom>
          </p:spPr>
        </p:pic>
        <p:pic>
          <p:nvPicPr>
            <p:cNvPr id="62" name="Espace réservé du contenu 8">
              <a:extLst>
                <a:ext uri="{FF2B5EF4-FFF2-40B4-BE49-F238E27FC236}">
                  <a16:creationId xmlns:a16="http://schemas.microsoft.com/office/drawing/2014/main" id="{7114440C-49AD-45B1-A9C3-7DB83D6D6C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5008197" y="899652"/>
              <a:ext cx="330768" cy="1128759"/>
            </a:xfrm>
            <a:prstGeom prst="rect">
              <a:avLst/>
            </a:prstGeom>
          </p:spPr>
        </p:pic>
        <p:pic>
          <p:nvPicPr>
            <p:cNvPr id="63" name="Espace réservé du contenu 8">
              <a:extLst>
                <a:ext uri="{FF2B5EF4-FFF2-40B4-BE49-F238E27FC236}">
                  <a16:creationId xmlns:a16="http://schemas.microsoft.com/office/drawing/2014/main" id="{1F777B87-D436-4F8C-A658-EF0EF9DE77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4786715" y="0"/>
              <a:ext cx="330768" cy="1128759"/>
            </a:xfrm>
            <a:prstGeom prst="rect">
              <a:avLst/>
            </a:prstGeom>
          </p:spPr>
        </p:pic>
        <p:pic>
          <p:nvPicPr>
            <p:cNvPr id="64" name="Espace réservé du contenu 8">
              <a:extLst>
                <a:ext uri="{FF2B5EF4-FFF2-40B4-BE49-F238E27FC236}">
                  <a16:creationId xmlns:a16="http://schemas.microsoft.com/office/drawing/2014/main" id="{D1A425CC-27AD-4FAC-BDBB-5B852FB57D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4459394" y="1082608"/>
              <a:ext cx="363321" cy="1128759"/>
            </a:xfrm>
            <a:prstGeom prst="rect">
              <a:avLst/>
            </a:prstGeom>
          </p:spPr>
        </p:pic>
        <p:pic>
          <p:nvPicPr>
            <p:cNvPr id="65" name="Espace réservé du contenu 8">
              <a:extLst>
                <a:ext uri="{FF2B5EF4-FFF2-40B4-BE49-F238E27FC236}">
                  <a16:creationId xmlns:a16="http://schemas.microsoft.com/office/drawing/2014/main" id="{00AC39BB-7D2E-4B1C-85A2-325372DF3E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3385255" y="1054712"/>
              <a:ext cx="330768" cy="1128759"/>
            </a:xfrm>
            <a:prstGeom prst="rect">
              <a:avLst/>
            </a:prstGeom>
          </p:spPr>
        </p:pic>
        <p:pic>
          <p:nvPicPr>
            <p:cNvPr id="66" name="Espace réservé du contenu 8">
              <a:extLst>
                <a:ext uri="{FF2B5EF4-FFF2-40B4-BE49-F238E27FC236}">
                  <a16:creationId xmlns:a16="http://schemas.microsoft.com/office/drawing/2014/main" id="{2C1A737B-16BC-45E4-9E3B-73D2DE8A86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969463" y="518229"/>
              <a:ext cx="330768" cy="1128759"/>
            </a:xfrm>
            <a:prstGeom prst="rect">
              <a:avLst/>
            </a:prstGeom>
          </p:spPr>
        </p:pic>
        <p:pic>
          <p:nvPicPr>
            <p:cNvPr id="67" name="Espace réservé du contenu 8">
              <a:extLst>
                <a:ext uri="{FF2B5EF4-FFF2-40B4-BE49-F238E27FC236}">
                  <a16:creationId xmlns:a16="http://schemas.microsoft.com/office/drawing/2014/main" id="{70536C46-4952-4513-B957-AC8D85AE03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3292324" y="0"/>
              <a:ext cx="330768" cy="1128759"/>
            </a:xfrm>
            <a:prstGeom prst="rect">
              <a:avLst/>
            </a:prstGeom>
          </p:spPr>
        </p:pic>
        <p:pic>
          <p:nvPicPr>
            <p:cNvPr id="68" name="Espace réservé du contenu 8">
              <a:extLst>
                <a:ext uri="{FF2B5EF4-FFF2-40B4-BE49-F238E27FC236}">
                  <a16:creationId xmlns:a16="http://schemas.microsoft.com/office/drawing/2014/main" id="{99EF4732-BEA6-4449-AE92-1D9AF36041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613135" y="-118953"/>
              <a:ext cx="330768" cy="1128759"/>
            </a:xfrm>
            <a:prstGeom prst="rect">
              <a:avLst/>
            </a:prstGeom>
          </p:spPr>
        </p:pic>
        <p:pic>
          <p:nvPicPr>
            <p:cNvPr id="69" name="Espace réservé du contenu 8">
              <a:extLst>
                <a:ext uri="{FF2B5EF4-FFF2-40B4-BE49-F238E27FC236}">
                  <a16:creationId xmlns:a16="http://schemas.microsoft.com/office/drawing/2014/main" id="{CA385052-2BF2-4ADA-9872-EE40375452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5471792" y="-118953"/>
              <a:ext cx="330768" cy="1128759"/>
            </a:xfrm>
            <a:prstGeom prst="rect">
              <a:avLst/>
            </a:prstGeom>
          </p:spPr>
        </p:pic>
        <p:pic>
          <p:nvPicPr>
            <p:cNvPr id="70" name="Espace réservé du contenu 8">
              <a:extLst>
                <a:ext uri="{FF2B5EF4-FFF2-40B4-BE49-F238E27FC236}">
                  <a16:creationId xmlns:a16="http://schemas.microsoft.com/office/drawing/2014/main" id="{2444F505-A060-43A8-9E02-82B59789F9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2610200" y="922374"/>
              <a:ext cx="330768" cy="1128759"/>
            </a:xfrm>
            <a:prstGeom prst="rect">
              <a:avLst/>
            </a:prstGeom>
          </p:spPr>
        </p:pic>
        <p:pic>
          <p:nvPicPr>
            <p:cNvPr id="71" name="Espace réservé du contenu 8">
              <a:extLst>
                <a:ext uri="{FF2B5EF4-FFF2-40B4-BE49-F238E27FC236}">
                  <a16:creationId xmlns:a16="http://schemas.microsoft.com/office/drawing/2014/main" id="{3D1A8D3F-3DE7-4114-8ABD-1A1D4BC3B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3" t="4610" r="88536" b="16280"/>
            <a:stretch/>
          </p:blipFill>
          <p:spPr>
            <a:xfrm>
              <a:off x="5120035" y="119408"/>
              <a:ext cx="409158" cy="11287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222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23D109A-9376-48FD-9DCC-87DFE29E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400" b="1" u="sng" dirty="0"/>
              <a:t>Formation éducation</a:t>
            </a:r>
            <a:endParaRPr lang="LID4096" sz="2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6A8F673-B62A-4864-9ACF-37C3893BB5B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fr-FR" sz="3200" dirty="0"/>
              <a:t>Garantir l’apprentissage dans la formation</a:t>
            </a:r>
          </a:p>
          <a:p>
            <a:pPr algn="just">
              <a:lnSpc>
                <a:spcPct val="200000"/>
              </a:lnSpc>
            </a:pPr>
            <a:r>
              <a:rPr lang="fr-FR" sz="3200" dirty="0"/>
              <a:t>Partager au maximum son savoir, savoir-faire, … pour constituer une task-force</a:t>
            </a:r>
          </a:p>
          <a:p>
            <a:pPr algn="just">
              <a:lnSpc>
                <a:spcPct val="200000"/>
              </a:lnSpc>
            </a:pPr>
            <a:r>
              <a:rPr lang="fr-FR" sz="3200" dirty="0"/>
              <a:t>Réaliser une programmation mentale</a:t>
            </a: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533043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23D109A-9376-48FD-9DCC-87DFE29E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400" b="1" u="sng" dirty="0"/>
              <a:t>Sensibilisation</a:t>
            </a:r>
            <a:endParaRPr lang="LID4096" sz="2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6A8F673-B62A-4864-9ACF-37C3893BB5B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Jeux, concours;</a:t>
            </a:r>
          </a:p>
          <a:p>
            <a:pPr algn="just">
              <a:lnSpc>
                <a:spcPct val="150000"/>
              </a:lnSpc>
            </a:pPr>
            <a:r>
              <a:rPr lang="fr-FR" sz="3200" dirty="0"/>
              <a:t>Jeux de rôles;</a:t>
            </a:r>
          </a:p>
          <a:p>
            <a:pPr algn="just">
              <a:lnSpc>
                <a:spcPct val="150000"/>
              </a:lnSpc>
            </a:pPr>
            <a:r>
              <a:rPr lang="fr-FR" sz="3200" dirty="0"/>
              <a:t>Exemplarité;</a:t>
            </a:r>
          </a:p>
          <a:p>
            <a:pPr algn="just">
              <a:lnSpc>
                <a:spcPct val="150000"/>
              </a:lnSpc>
            </a:pPr>
            <a:r>
              <a:rPr lang="fr-FR" sz="3200" dirty="0"/>
              <a:t>…</a:t>
            </a:r>
          </a:p>
          <a:p>
            <a:pPr algn="just">
              <a:lnSpc>
                <a:spcPct val="150000"/>
              </a:lnSpc>
            </a:pPr>
            <a:endParaRPr lang="fr-FR" sz="3200" dirty="0"/>
          </a:p>
          <a:p>
            <a:pPr algn="just">
              <a:lnSpc>
                <a:spcPct val="150000"/>
              </a:lnSpc>
            </a:pP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78737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AA192-21E9-423C-B55D-51955655C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3075039"/>
            <a:ext cx="6858001" cy="1066800"/>
          </a:xfrm>
        </p:spPr>
        <p:txBody>
          <a:bodyPr vert="horz" lIns="60218" tIns="30109" rIns="60218" bIns="30109" anchor="ctr" anchorCtr="0">
            <a:noAutofit/>
          </a:bodyPr>
          <a:lstStyle/>
          <a:p>
            <a:r>
              <a:rPr lang="fr-FR" sz="2400" b="1" dirty="0"/>
              <a:t>Les perspectives en matière de promotion de la culture qualité dans le contexte burkinabè </a:t>
            </a:r>
            <a:br>
              <a:rPr lang="fr-FR" sz="2400" b="1" dirty="0"/>
            </a:br>
            <a:endParaRPr lang="LID4096" sz="2400" b="1" u="sng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CF4EF0-6EA5-4E4D-A46B-E8A4D8AA4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7185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4032A97-3DE0-42EA-8E23-2F25422B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z="2400" b="1" u="sng" dirty="0"/>
              <a:t>Améliorer la culture qualité </a:t>
            </a:r>
            <a:endParaRPr lang="LID4096" sz="2400" b="1" u="sng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17E128-8E44-411B-AA6D-91D3FA996A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800" b="1" dirty="0"/>
              <a:t>1 – Identifier et favoriser les facteurs clés de succès</a:t>
            </a:r>
          </a:p>
          <a:p>
            <a:pPr algn="just"/>
            <a:r>
              <a:rPr lang="fr-FR" sz="2800" dirty="0"/>
              <a:t>Une culture traduisant des attitudes positives des managers vis-à-vis des clients, du personnel et des parties intéressées</a:t>
            </a:r>
          </a:p>
          <a:p>
            <a:pPr algn="just"/>
            <a:r>
              <a:rPr lang="fr-FR" sz="2800" dirty="0"/>
              <a:t>Une culture traduisant des comportements encourageant la performance et l’investissement du personnel et son implication</a:t>
            </a:r>
          </a:p>
          <a:p>
            <a:pPr algn="just"/>
            <a:r>
              <a:rPr lang="fr-FR" sz="2800" dirty="0"/>
              <a:t>Une culture traduisant la performance et l’amélioration des activités et des processus du système dans sa globalité</a:t>
            </a:r>
          </a:p>
        </p:txBody>
      </p:sp>
    </p:spTree>
    <p:extLst>
      <p:ext uri="{BB962C8B-B14F-4D97-AF65-F5344CB8AC3E}">
        <p14:creationId xmlns:p14="http://schemas.microsoft.com/office/powerpoint/2010/main" val="3051573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4032A97-3DE0-42EA-8E23-2F25422B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z="2400" b="1" u="sng" dirty="0"/>
              <a:t>Améliorer la culture qualité </a:t>
            </a:r>
            <a:endParaRPr lang="LID4096" sz="2400" b="1" u="sng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17E128-8E44-411B-AA6D-91D3FA996A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2800" b="1" dirty="0"/>
              <a:t>2 – S’appuyer sur les managers</a:t>
            </a:r>
          </a:p>
          <a:p>
            <a:pPr algn="just"/>
            <a:r>
              <a:rPr lang="fr-FR" sz="2800" dirty="0"/>
              <a:t>Renforcement de la culture de la satisfaction des clients;</a:t>
            </a:r>
          </a:p>
          <a:p>
            <a:pPr algn="just"/>
            <a:r>
              <a:rPr lang="fr-FR" sz="2800" dirty="0"/>
              <a:t>Renforcement de la culture de prise en compte des parties intéressées;</a:t>
            </a:r>
          </a:p>
          <a:p>
            <a:pPr algn="just"/>
            <a:r>
              <a:rPr lang="fr-FR" sz="2800" dirty="0"/>
              <a:t>Renforcement de la culture de Leadership : communication des enjeux stratégiques et des orientations politiques;</a:t>
            </a:r>
          </a:p>
          <a:p>
            <a:pPr algn="just"/>
            <a:r>
              <a:rPr lang="fr-FR" sz="2800" dirty="0"/>
              <a:t>Renforcer la culture d’amélioration par le management des ressources et la facilitation de la créativité</a:t>
            </a:r>
          </a:p>
        </p:txBody>
      </p:sp>
    </p:spTree>
    <p:extLst>
      <p:ext uri="{BB962C8B-B14F-4D97-AF65-F5344CB8AC3E}">
        <p14:creationId xmlns:p14="http://schemas.microsoft.com/office/powerpoint/2010/main" val="67244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950D7-61C6-4DF0-92C8-4B68B3AB6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FR" sz="2800" b="1" u="sng" dirty="0"/>
              <a:t>SOMMAIRE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86F50F-CFE1-4CC0-B097-3A24F513BD6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anchor="ctr"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latin typeface="+mj-lt"/>
                <a:ea typeface="+mj-ea"/>
                <a:cs typeface="+mj-cs"/>
              </a:rPr>
              <a:t>Introduction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3000" dirty="0"/>
              <a:t>Les concepts de la culture qualité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3000" dirty="0"/>
              <a:t>Les solutions thématiques à une amélioration de la culture qualité  (règlementation,  leadership, formation, Sensibilisation)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3055" dirty="0"/>
              <a:t>Les perspectives en matière de promotion de la culture qualité dans le contexte burkinabè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fr-FR" sz="2800" dirty="0">
                <a:latin typeface="+mj-lt"/>
                <a:ea typeface="+mj-ea"/>
                <a:cs typeface="+mj-cs"/>
              </a:rPr>
              <a:t>Conclusion</a:t>
            </a:r>
            <a:endParaRPr lang="fr-FR" sz="2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5714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4032A97-3DE0-42EA-8E23-2F25422B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z="2400" b="1" u="sng" dirty="0"/>
              <a:t>Améliorer la culture qualité </a:t>
            </a:r>
            <a:endParaRPr lang="LID4096" sz="2400" b="1" u="sng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17E128-8E44-411B-AA6D-91D3FA996A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000" b="1" dirty="0"/>
              <a:t>3 – Fédérer le personnel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 La compréhension des enjeux de l’entreprise;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Le renforcement de la culture d’investissement dans la réalisation des objectifs ;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Assurer une sensibilisation et un renforcement de l’implication dans la culture d’amélioration.</a:t>
            </a:r>
          </a:p>
        </p:txBody>
      </p:sp>
    </p:spTree>
    <p:extLst>
      <p:ext uri="{BB962C8B-B14F-4D97-AF65-F5344CB8AC3E}">
        <p14:creationId xmlns:p14="http://schemas.microsoft.com/office/powerpoint/2010/main" val="1373490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4032A97-3DE0-42EA-8E23-2F25422B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z="2400" b="1" u="sng" dirty="0"/>
              <a:t>Améliorer la culture qualité </a:t>
            </a:r>
            <a:endParaRPr lang="LID4096" sz="2400" b="1" u="sng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17E128-8E44-411B-AA6D-91D3FA996A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000" b="1" dirty="0"/>
              <a:t>4 – Renforcer les bonnes attitudes dans l’activité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 La culture de rapportage des performances;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La culture de groupes de réflexion et résolution des problèmes;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La culture de transversalité;</a:t>
            </a:r>
          </a:p>
          <a:p>
            <a:pPr>
              <a:lnSpc>
                <a:spcPct val="150000"/>
              </a:lnSpc>
            </a:pPr>
            <a:r>
              <a:rPr lang="fr-FR" sz="3000" dirty="0"/>
              <a:t>La culture du partage des connaissances.</a:t>
            </a:r>
          </a:p>
        </p:txBody>
      </p:sp>
    </p:spTree>
    <p:extLst>
      <p:ext uri="{BB962C8B-B14F-4D97-AF65-F5344CB8AC3E}">
        <p14:creationId xmlns:p14="http://schemas.microsoft.com/office/powerpoint/2010/main" val="4229546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351473-7AF6-4D06-8A08-9B36B960B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z="2400" dirty="0">
                <a:solidFill>
                  <a:srgbClr val="0F6FC6"/>
                </a:solidFill>
                <a:latin typeface="Franklin Gothic Medium"/>
              </a:rPr>
              <a:t>Comprendre les motivations</a:t>
            </a:r>
            <a:endParaRPr lang="LID4096" dirty="0"/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AE63B0CC-D1B7-453A-AD2E-A09571483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E187E19A-1728-447A-9334-15B9DAA98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E7BADCCE-A6E9-4629-9DB5-DD8B6CB65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24BD47D9-F1BA-4F68-BC8F-E89466ACB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6958268C-3338-4094-B447-27E854129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B1E8BEE6-7EC4-4CDF-AA84-57A7A52E5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597A-D18C-46FB-9C41-67E5BF1EF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2" name="Rectangle 38">
            <a:extLst>
              <a:ext uri="{FF2B5EF4-FFF2-40B4-BE49-F238E27FC236}">
                <a16:creationId xmlns:a16="http://schemas.microsoft.com/office/drawing/2014/main" id="{3808A189-731A-4EBB-ABD7-199AC8D7D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0E5C7C3F-6698-4385-B54C-017E20245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4" name="Rectangle 25">
            <a:extLst>
              <a:ext uri="{FF2B5EF4-FFF2-40B4-BE49-F238E27FC236}">
                <a16:creationId xmlns:a16="http://schemas.microsoft.com/office/drawing/2014/main" id="{DFD20FEA-C365-41C5-896C-CF80FFA73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7F532298-B13B-4E4E-A8EF-AD44C781B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F7796E7E-DFC3-4D21-9528-4B6A2484C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62B14E1A-E5BE-4867-9402-2999E442E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" name="ZoneTexte 35">
            <a:extLst>
              <a:ext uri="{FF2B5EF4-FFF2-40B4-BE49-F238E27FC236}">
                <a16:creationId xmlns:a16="http://schemas.microsoft.com/office/drawing/2014/main" id="{AA2ACCB2-F245-4040-92BE-927FFC34F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89" y="1311685"/>
            <a:ext cx="65648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</a:rPr>
              <a:t>Les leviers essentiels de la motivation 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346B593E-19C8-48ED-B6CF-362CF58FD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95" y="1666626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807ABBC6-0DB0-44A6-B499-CF42ACFB0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582" y="1375581"/>
            <a:ext cx="184731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endParaRPr lang="fr-FR" altLang="fr-FR" sz="1013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1" name="Arc 16">
            <a:extLst>
              <a:ext uri="{FF2B5EF4-FFF2-40B4-BE49-F238E27FC236}">
                <a16:creationId xmlns:a16="http://schemas.microsoft.com/office/drawing/2014/main" id="{06B30B87-62F2-4AE8-98B8-4E466A9C3DED}"/>
              </a:ext>
            </a:extLst>
          </p:cNvPr>
          <p:cNvSpPr>
            <a:spLocks/>
          </p:cNvSpPr>
          <p:nvPr/>
        </p:nvSpPr>
        <p:spPr bwMode="auto">
          <a:xfrm rot="11152395">
            <a:off x="5006436" y="3098730"/>
            <a:ext cx="2633805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2" name="Arc 15">
            <a:extLst>
              <a:ext uri="{FF2B5EF4-FFF2-40B4-BE49-F238E27FC236}">
                <a16:creationId xmlns:a16="http://schemas.microsoft.com/office/drawing/2014/main" id="{C5175B17-187D-40B8-8457-74A7300AC2F6}"/>
              </a:ext>
            </a:extLst>
          </p:cNvPr>
          <p:cNvSpPr>
            <a:spLocks/>
          </p:cNvSpPr>
          <p:nvPr/>
        </p:nvSpPr>
        <p:spPr bwMode="auto">
          <a:xfrm rot="10800000">
            <a:off x="5022717" y="3648825"/>
            <a:ext cx="2603390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3" name="Arc 14">
            <a:extLst>
              <a:ext uri="{FF2B5EF4-FFF2-40B4-BE49-F238E27FC236}">
                <a16:creationId xmlns:a16="http://schemas.microsoft.com/office/drawing/2014/main" id="{13054586-C422-4CA5-9452-85F602FE69AD}"/>
              </a:ext>
            </a:extLst>
          </p:cNvPr>
          <p:cNvSpPr>
            <a:spLocks/>
          </p:cNvSpPr>
          <p:nvPr/>
        </p:nvSpPr>
        <p:spPr bwMode="auto">
          <a:xfrm rot="10503321">
            <a:off x="4905891" y="4153649"/>
            <a:ext cx="2688488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4" name="Arc 13">
            <a:extLst>
              <a:ext uri="{FF2B5EF4-FFF2-40B4-BE49-F238E27FC236}">
                <a16:creationId xmlns:a16="http://schemas.microsoft.com/office/drawing/2014/main" id="{18BBD820-3672-4F66-95CE-4B6B5F41CC6D}"/>
              </a:ext>
            </a:extLst>
          </p:cNvPr>
          <p:cNvSpPr>
            <a:spLocks/>
          </p:cNvSpPr>
          <p:nvPr/>
        </p:nvSpPr>
        <p:spPr bwMode="auto">
          <a:xfrm rot="9654845">
            <a:off x="4878035" y="4577430"/>
            <a:ext cx="2756445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5" name="Arc 12">
            <a:extLst>
              <a:ext uri="{FF2B5EF4-FFF2-40B4-BE49-F238E27FC236}">
                <a16:creationId xmlns:a16="http://schemas.microsoft.com/office/drawing/2014/main" id="{3048EB06-19DB-4C24-BC63-877996CFE276}"/>
              </a:ext>
            </a:extLst>
          </p:cNvPr>
          <p:cNvSpPr>
            <a:spLocks/>
          </p:cNvSpPr>
          <p:nvPr/>
        </p:nvSpPr>
        <p:spPr bwMode="auto">
          <a:xfrm rot="11606531">
            <a:off x="5137534" y="2475149"/>
            <a:ext cx="2619490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6" name="Arc 11">
            <a:extLst>
              <a:ext uri="{FF2B5EF4-FFF2-40B4-BE49-F238E27FC236}">
                <a16:creationId xmlns:a16="http://schemas.microsoft.com/office/drawing/2014/main" id="{C7AA1209-11CA-4409-AF12-6EA9CEEA8753}"/>
              </a:ext>
            </a:extLst>
          </p:cNvPr>
          <p:cNvSpPr>
            <a:spLocks/>
          </p:cNvSpPr>
          <p:nvPr/>
        </p:nvSpPr>
        <p:spPr bwMode="auto">
          <a:xfrm rot="8929624">
            <a:off x="4999264" y="5377079"/>
            <a:ext cx="2743158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7" name="AutoShape 10">
            <a:extLst>
              <a:ext uri="{FF2B5EF4-FFF2-40B4-BE49-F238E27FC236}">
                <a16:creationId xmlns:a16="http://schemas.microsoft.com/office/drawing/2014/main" id="{C584DFC1-FD6B-4393-9554-0183FC8F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859" y="1979573"/>
            <a:ext cx="1158411" cy="4435975"/>
          </a:xfrm>
          <a:prstGeom prst="rightArrow">
            <a:avLst>
              <a:gd name="adj1" fmla="val 50000"/>
              <a:gd name="adj2" fmla="val 55407"/>
            </a:avLst>
          </a:prstGeom>
          <a:solidFill>
            <a:srgbClr val="00B050"/>
          </a:solidFill>
          <a:ln w="19050">
            <a:solidFill>
              <a:srgbClr val="33CC33"/>
            </a:solidFill>
            <a:miter lim="800000"/>
            <a:headEnd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</p:spPr>
        <p:txBody>
          <a:bodyPr tIns="51448" bIns="51448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4400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M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O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T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I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V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A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T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I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O</a:t>
            </a:r>
            <a:b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</a:br>
            <a:r>
              <a:rPr lang="fr-FR" altLang="fr-FR" sz="14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N</a:t>
            </a:r>
            <a:endParaRPr lang="fr-FR" altLang="fr-FR" sz="20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8" name="Arc 9">
            <a:extLst>
              <a:ext uri="{FF2B5EF4-FFF2-40B4-BE49-F238E27FC236}">
                <a16:creationId xmlns:a16="http://schemas.microsoft.com/office/drawing/2014/main" id="{48A2B7A6-9D39-4C84-A990-321AAA5A4D89}"/>
              </a:ext>
            </a:extLst>
          </p:cNvPr>
          <p:cNvSpPr>
            <a:spLocks/>
          </p:cNvSpPr>
          <p:nvPr/>
        </p:nvSpPr>
        <p:spPr bwMode="auto">
          <a:xfrm rot="9353456">
            <a:off x="4831180" y="4920115"/>
            <a:ext cx="2824089" cy="485689"/>
          </a:xfrm>
          <a:custGeom>
            <a:avLst/>
            <a:gdLst>
              <a:gd name="T0" fmla="*/ 0 w 31053"/>
              <a:gd name="T1" fmla="*/ 2147483647 h 21600"/>
              <a:gd name="T2" fmla="*/ 2147483647 w 31053"/>
              <a:gd name="T3" fmla="*/ 2147483647 h 21600"/>
              <a:gd name="T4" fmla="*/ 2147483647 w 31053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3"/>
              <a:gd name="T10" fmla="*/ 0 h 21600"/>
              <a:gd name="T11" fmla="*/ 31053 w 310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3" h="21600" fill="none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</a:path>
              <a:path w="31053" h="21600" stroke="0" extrusionOk="0">
                <a:moveTo>
                  <a:pt x="-1" y="2178"/>
                </a:moveTo>
                <a:cubicBezTo>
                  <a:pt x="2944" y="744"/>
                  <a:pt x="6177" y="-1"/>
                  <a:pt x="9453" y="0"/>
                </a:cubicBezTo>
                <a:cubicBezTo>
                  <a:pt x="21382" y="0"/>
                  <a:pt x="31053" y="9670"/>
                  <a:pt x="31053" y="21600"/>
                </a:cubicBezTo>
                <a:lnTo>
                  <a:pt x="9453" y="21600"/>
                </a:lnTo>
                <a:lnTo>
                  <a:pt x="-1" y="2178"/>
                </a:lnTo>
                <a:close/>
              </a:path>
            </a:pathLst>
          </a:custGeom>
          <a:noFill/>
          <a:ln w="44450">
            <a:solidFill>
              <a:srgbClr val="33CC33"/>
            </a:solidFill>
            <a:round/>
            <a:headEnd type="stealth" w="med" len="med"/>
            <a:tailEnd/>
          </a:ln>
          <a:effectLst>
            <a:outerShdw dist="25400" dir="5400000" algn="ctr" rotWithShape="0">
              <a:srgbClr val="80808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51448" bIns="51448"/>
          <a:lstStyle/>
          <a:p>
            <a:pPr defTabSz="914400"/>
            <a:endParaRPr lang="fr-FR" sz="1013">
              <a:solidFill>
                <a:prstClr val="black"/>
              </a:solidFill>
              <a:latin typeface="Franklin Gothic Medium"/>
            </a:endParaRP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id="{E2B92B2C-0B91-4BD2-BADB-460B115B0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126" y="1992667"/>
            <a:ext cx="3288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Lien effort/récompense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0" name="Text Box 7">
            <a:extLst>
              <a:ext uri="{FF2B5EF4-FFF2-40B4-BE49-F238E27FC236}">
                <a16:creationId xmlns:a16="http://schemas.microsoft.com/office/drawing/2014/main" id="{303B1599-4D8C-44E1-B475-FBB0B492E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7810" y="2720810"/>
            <a:ext cx="2702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Existence d’un but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1" name="Text Box 6">
            <a:extLst>
              <a:ext uri="{FF2B5EF4-FFF2-40B4-BE49-F238E27FC236}">
                <a16:creationId xmlns:a16="http://schemas.microsoft.com/office/drawing/2014/main" id="{76D16F73-A4AF-4279-929F-C811D1623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280" y="3357462"/>
            <a:ext cx="45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Rapport performance/ but accepté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2" name="Text Box 5">
            <a:extLst>
              <a:ext uri="{FF2B5EF4-FFF2-40B4-BE49-F238E27FC236}">
                <a16:creationId xmlns:a16="http://schemas.microsoft.com/office/drawing/2014/main" id="{323BBEA6-175E-4C60-AD13-F8BF5A595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829" y="4041616"/>
            <a:ext cx="3696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Degré de confiance en soi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3" name="Text Box 4">
            <a:extLst>
              <a:ext uri="{FF2B5EF4-FFF2-40B4-BE49-F238E27FC236}">
                <a16:creationId xmlns:a16="http://schemas.microsoft.com/office/drawing/2014/main" id="{1A4380EF-ECC9-47FC-B61E-184CE7F2D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780" y="4806565"/>
            <a:ext cx="19706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Image de soi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4" name="Text Box 3">
            <a:extLst>
              <a:ext uri="{FF2B5EF4-FFF2-40B4-BE49-F238E27FC236}">
                <a16:creationId xmlns:a16="http://schemas.microsoft.com/office/drawing/2014/main" id="{D4554B32-62C1-4AE7-A22F-C811B16CD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488" y="5281248"/>
            <a:ext cx="13638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Besoins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BE79706-DF6A-4943-8612-6335CB29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971" y="5857507"/>
            <a:ext cx="27246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914400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Niveau d’aspiration</a:t>
            </a:r>
            <a:endParaRPr lang="fr-FR" altLang="fr-FR" sz="3600" b="1" dirty="0">
              <a:solidFill>
                <a:srgbClr val="0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78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61" name="Rectangle 22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62" name="Rectangle 20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63" name="Rectangle 10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64" name="Rectangle 9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66" name="Rectangle 6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67" name="Rectangle 10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68" name="Rectangle 38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69" name="Rectangle 1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>
              <a:latin typeface="Calibri" charset="0"/>
            </a:endParaRPr>
          </a:p>
        </p:txBody>
      </p:sp>
      <p:sp>
        <p:nvSpPr>
          <p:cNvPr id="45070" name="Rectangle 25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1" name="Rectangle 18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2" name="Rectangle 24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3" name="Rectangle 25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4" name="Rectangle 1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fr-FR" altLang="fr-FR" sz="1531"/>
          </a:p>
        </p:txBody>
      </p:sp>
      <p:sp>
        <p:nvSpPr>
          <p:cNvPr id="45075" name="Rectangle 17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6" name="Rectangle 11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7" name="Rectangle 12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8" name="Rectangle 13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79" name="Rectangle 18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0" name="Rectangle 17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1" name="Rectangle 14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2" name="Rectangle 20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3" name="Rectangle 19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4" name="Rectangle 19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5" name="Rectangle 20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8470" tIns="49234" rIns="98470" bIns="49234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7" name="Rectangle 16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45088" name="Rectangle 8"/>
          <p:cNvSpPr>
            <a:spLocks noChangeArrowheads="1"/>
          </p:cNvSpPr>
          <p:nvPr/>
        </p:nvSpPr>
        <p:spPr bwMode="auto">
          <a:xfrm>
            <a:off x="2" y="61097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fr-FR" altLang="fr-FR" sz="1531"/>
          </a:p>
        </p:txBody>
      </p:sp>
      <p:sp>
        <p:nvSpPr>
          <p:cNvPr id="45089" name="Rectangle 15"/>
          <p:cNvSpPr>
            <a:spLocks noChangeArrowheads="1"/>
          </p:cNvSpPr>
          <p:nvPr/>
        </p:nvSpPr>
        <p:spPr bwMode="auto">
          <a:xfrm>
            <a:off x="2" y="-167502"/>
            <a:ext cx="198928" cy="33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70" tIns="49234" rIns="98470" bIns="4923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fr-FR" altLang="fr-FR" sz="1531"/>
          </a:p>
        </p:txBody>
      </p:sp>
      <p:sp>
        <p:nvSpPr>
          <p:cNvPr id="72718" name="AutoShape 14"/>
          <p:cNvSpPr>
            <a:spLocks noChangeArrowheads="1"/>
          </p:cNvSpPr>
          <p:nvPr/>
        </p:nvSpPr>
        <p:spPr bwMode="auto">
          <a:xfrm>
            <a:off x="3777074" y="2858230"/>
            <a:ext cx="1362075" cy="1335088"/>
          </a:xfrm>
          <a:prstGeom prst="plus">
            <a:avLst>
              <a:gd name="adj" fmla="val 30171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FACTEURS DE PROGRÈS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7" name="AutoShape 13"/>
          <p:cNvSpPr>
            <a:spLocks noChangeArrowheads="1"/>
          </p:cNvSpPr>
          <p:nvPr/>
        </p:nvSpPr>
        <p:spPr bwMode="auto">
          <a:xfrm rot="3313593" flipV="1">
            <a:off x="2444367" y="1644587"/>
            <a:ext cx="2016125" cy="792162"/>
          </a:xfrm>
          <a:prstGeom prst="homePlate">
            <a:avLst>
              <a:gd name="adj" fmla="val 76747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La formation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5" name="AutoShape 11"/>
          <p:cNvSpPr>
            <a:spLocks noChangeArrowheads="1"/>
          </p:cNvSpPr>
          <p:nvPr/>
        </p:nvSpPr>
        <p:spPr bwMode="auto">
          <a:xfrm rot="5379831" flipV="1">
            <a:off x="3558758" y="1416898"/>
            <a:ext cx="1798394" cy="792163"/>
          </a:xfrm>
          <a:prstGeom prst="homePlate">
            <a:avLst>
              <a:gd name="adj" fmla="val 70301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 </a:t>
            </a:r>
            <a:r>
              <a:rPr lang="fr-FR" sz="1531" dirty="0" err="1">
                <a:solidFill>
                  <a:srgbClr val="000000"/>
                </a:solidFill>
                <a:latin typeface="Calibri" charset="0"/>
                <a:cs typeface="Times New Roman" charset="0"/>
              </a:rPr>
              <a:t>benchmarking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4" name="AutoShape 10"/>
          <p:cNvSpPr>
            <a:spLocks noChangeArrowheads="1"/>
          </p:cNvSpPr>
          <p:nvPr/>
        </p:nvSpPr>
        <p:spPr bwMode="auto">
          <a:xfrm rot="7338837" flipV="1">
            <a:off x="4505736" y="1581880"/>
            <a:ext cx="2017713" cy="792163"/>
          </a:xfrm>
          <a:prstGeom prst="homePlate">
            <a:avLst>
              <a:gd name="adj" fmla="val 65534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8768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L’œil neuf des nouveaux collaborateurs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3" name="AutoShape 9"/>
          <p:cNvSpPr>
            <a:spLocks noChangeArrowheads="1"/>
          </p:cNvSpPr>
          <p:nvPr/>
        </p:nvSpPr>
        <p:spPr bwMode="auto">
          <a:xfrm rot="9076512" flipV="1">
            <a:off x="5139149" y="2429605"/>
            <a:ext cx="2016125" cy="792162"/>
          </a:xfrm>
          <a:prstGeom prst="homePlate">
            <a:avLst>
              <a:gd name="adj" fmla="val 70291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Les « remontées-terrain »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 rot="11379187" flipV="1">
            <a:off x="5269323" y="3598006"/>
            <a:ext cx="2016125" cy="792162"/>
          </a:xfrm>
          <a:prstGeom prst="homePlate">
            <a:avLst>
              <a:gd name="adj" fmla="val 70291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 feed-back des clients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 rot="16217977">
            <a:off x="3512153" y="4850740"/>
            <a:ext cx="2016125" cy="917967"/>
          </a:xfrm>
          <a:prstGeom prst="homePlate">
            <a:avLst>
              <a:gd name="adj" fmla="val 61947"/>
            </a:avLst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L’actualisation des procédures sécurité, qualité, produit …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10" name="AutoShape 6"/>
          <p:cNvSpPr>
            <a:spLocks noChangeArrowheads="1"/>
          </p:cNvSpPr>
          <p:nvPr/>
        </p:nvSpPr>
        <p:spPr bwMode="auto">
          <a:xfrm rot="20367586">
            <a:off x="1639911" y="3618537"/>
            <a:ext cx="2016125" cy="792163"/>
          </a:xfrm>
          <a:prstGeom prst="homePlate">
            <a:avLst>
              <a:gd name="adj" fmla="val 70232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Les sources d’information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 rot="1733643">
            <a:off x="1681574" y="2432781"/>
            <a:ext cx="2016125" cy="792162"/>
          </a:xfrm>
          <a:prstGeom prst="homePlate">
            <a:avLst>
              <a:gd name="adj" fmla="val 70291"/>
            </a:avLst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Les échanges de pratiques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 rot="13706185" flipV="1">
            <a:off x="4630955" y="4532357"/>
            <a:ext cx="2016125" cy="792162"/>
          </a:xfrm>
          <a:prstGeom prst="homePlate">
            <a:avLst>
              <a:gd name="adj" fmla="val 61570"/>
            </a:avLst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L’analyse des incidents et des erreurs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72707" name="AutoShape 3"/>
          <p:cNvSpPr>
            <a:spLocks noChangeArrowheads="1"/>
          </p:cNvSpPr>
          <p:nvPr/>
        </p:nvSpPr>
        <p:spPr bwMode="auto">
          <a:xfrm rot="18890867">
            <a:off x="2316122" y="4592031"/>
            <a:ext cx="2016125" cy="792162"/>
          </a:xfrm>
          <a:prstGeom prst="homePlate">
            <a:avLst>
              <a:gd name="adj" fmla="val 70302"/>
            </a:avLst>
          </a:prstGeom>
          <a:solidFill>
            <a:schemeClr val="tx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La capitalisation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C4D8663-7DAA-48B2-9BDF-5FF5B9B06B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5415" y="141377"/>
            <a:ext cx="8229600" cy="990600"/>
          </a:xfrm>
        </p:spPr>
        <p:txBody>
          <a:bodyPr vert="horz" lIns="76806" tIns="38403" rIns="76806" bIns="38403" rtlCol="0" anchor="ctr" anchorCtr="0">
            <a:noAutofit/>
          </a:bodyPr>
          <a:lstStyle/>
          <a:p>
            <a:pPr defTabSz="602182"/>
            <a:r>
              <a:rPr lang="fr-FR" sz="2041" b="1" dirty="0"/>
              <a:t>Conclusion</a:t>
            </a:r>
            <a:endParaRPr lang="LID4096" sz="2041" b="1" dirty="0"/>
          </a:p>
        </p:txBody>
      </p:sp>
      <p:sp>
        <p:nvSpPr>
          <p:cNvPr id="44" name="AutoShape 6">
            <a:extLst>
              <a:ext uri="{FF2B5EF4-FFF2-40B4-BE49-F238E27FC236}">
                <a16:creationId xmlns:a16="http://schemas.microsoft.com/office/drawing/2014/main" id="{79FBBD72-B73F-47B2-8175-F3B08A94E1D6}"/>
              </a:ext>
            </a:extLst>
          </p:cNvPr>
          <p:cNvSpPr>
            <a:spLocks noChangeArrowheads="1"/>
          </p:cNvSpPr>
          <p:nvPr/>
        </p:nvSpPr>
        <p:spPr bwMode="auto">
          <a:xfrm rot="20367586">
            <a:off x="1681582" y="3615228"/>
            <a:ext cx="2016125" cy="792163"/>
          </a:xfrm>
          <a:prstGeom prst="homePlate">
            <a:avLst>
              <a:gd name="adj" fmla="val 70232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Les sources d’information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  <p:sp>
        <p:nvSpPr>
          <p:cNvPr id="45" name="AutoShape 5">
            <a:extLst>
              <a:ext uri="{FF2B5EF4-FFF2-40B4-BE49-F238E27FC236}">
                <a16:creationId xmlns:a16="http://schemas.microsoft.com/office/drawing/2014/main" id="{05587DE6-67B0-4D29-B9F4-6562D7F553A7}"/>
              </a:ext>
            </a:extLst>
          </p:cNvPr>
          <p:cNvSpPr>
            <a:spLocks noChangeArrowheads="1"/>
          </p:cNvSpPr>
          <p:nvPr/>
        </p:nvSpPr>
        <p:spPr bwMode="auto">
          <a:xfrm rot="1733643">
            <a:off x="1723245" y="2429472"/>
            <a:ext cx="2016125" cy="792162"/>
          </a:xfrm>
          <a:prstGeom prst="homePlate">
            <a:avLst>
              <a:gd name="adj" fmla="val 70291"/>
            </a:avLst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fr-FR" sz="1531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Les échanges de pratiques</a:t>
            </a:r>
            <a:endParaRPr lang="fr-FR" sz="1531" dirty="0">
              <a:latin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59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7" grpId="0" animBg="1"/>
      <p:bldP spid="72715" grpId="0" animBg="1"/>
      <p:bldP spid="72714" grpId="0" animBg="1"/>
      <p:bldP spid="72713" grpId="0" animBg="1"/>
      <p:bldP spid="72712" grpId="0" animBg="1"/>
      <p:bldP spid="72711" grpId="0" animBg="1"/>
      <p:bldP spid="72710" grpId="0" animBg="1"/>
      <p:bldP spid="72709" grpId="0" animBg="1"/>
      <p:bldP spid="72708" grpId="0" animBg="1"/>
      <p:bldP spid="72707" grpId="0" animBg="1"/>
      <p:bldP spid="44" grpId="0" animBg="1"/>
      <p:bldP spid="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2F15EA-FA75-4E4B-B1DD-EA37501C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832" y="450710"/>
            <a:ext cx="8229600" cy="674688"/>
          </a:xfrm>
        </p:spPr>
        <p:txBody>
          <a:bodyPr>
            <a:noAutofit/>
          </a:bodyPr>
          <a:lstStyle/>
          <a:p>
            <a:r>
              <a:rPr lang="fr-FR" sz="3200" b="1" dirty="0"/>
              <a:t>Merci pour votre aimable attention !</a:t>
            </a:r>
            <a:endParaRPr lang="LID4096" sz="3200" b="1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96A046-29C0-4B07-9561-727B0499C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53654" y="5615930"/>
            <a:ext cx="3019841" cy="6148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600" dirty="0"/>
              <a:t>« Quo </a:t>
            </a:r>
            <a:r>
              <a:rPr lang="fr-FR" sz="3600" dirty="0" err="1"/>
              <a:t>vadis</a:t>
            </a:r>
            <a:r>
              <a:rPr lang="fr-FR" sz="3600" dirty="0"/>
              <a:t>? » </a:t>
            </a:r>
            <a:endParaRPr lang="LID4096" sz="36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AC22B08-FB40-4C04-AEB2-5F7BB79D10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27" r="10890" b="9401"/>
          <a:stretch/>
        </p:blipFill>
        <p:spPr>
          <a:xfrm>
            <a:off x="5991727" y="1454994"/>
            <a:ext cx="2581768" cy="394801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91948AB-02BF-4F8F-B5F7-AA43560D6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549" y="1387708"/>
            <a:ext cx="4195262" cy="41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5627FB4E-0222-4D91-8EC8-A6BDF98C4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800" b="1" u="sng" dirty="0"/>
              <a:t>Introduction</a:t>
            </a:r>
            <a:endParaRPr lang="LID4096" sz="28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9E3E16-512B-4585-98C1-14B0DD017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584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E8006-7AF4-410B-BB35-19FF414B4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0218" tIns="30109" rIns="60218" bIns="30109" anchor="ctr" anchorCtr="0">
            <a:normAutofit/>
          </a:bodyPr>
          <a:lstStyle/>
          <a:p>
            <a:r>
              <a:rPr lang="fr-FR" sz="2800" b="1" u="sng" dirty="0"/>
              <a:t>Introduction - conceptualisation</a:t>
            </a:r>
            <a:endParaRPr lang="LID4096" sz="2800" b="1" u="sng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294174-C24A-49D4-B6D5-0D7DBE3F786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anchor="ctr"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sz="2800" dirty="0"/>
              <a:t>La culture est, « un </a:t>
            </a:r>
            <a:r>
              <a:rPr lang="fr-FR" sz="2800" b="1" dirty="0"/>
              <a:t>ensemble lié de manières </a:t>
            </a:r>
            <a:r>
              <a:rPr lang="fr-FR" sz="2800" dirty="0"/>
              <a:t>de penser, de sentir et d'agir plus ou moins formalisées qui, étant </a:t>
            </a:r>
            <a:r>
              <a:rPr lang="fr-FR" sz="2800" b="1" u="sng" dirty="0"/>
              <a:t>apprises</a:t>
            </a:r>
            <a:r>
              <a:rPr lang="fr-FR" sz="2800" b="1" dirty="0"/>
              <a:t> et </a:t>
            </a:r>
            <a:r>
              <a:rPr lang="fr-FR" sz="2800" b="1" u="sng" dirty="0"/>
              <a:t>partagées</a:t>
            </a:r>
            <a:r>
              <a:rPr lang="fr-FR" sz="2800" b="1" dirty="0"/>
              <a:t> </a:t>
            </a:r>
            <a:r>
              <a:rPr lang="fr-FR" sz="2800" dirty="0"/>
              <a:t>par une </a:t>
            </a:r>
            <a:r>
              <a:rPr lang="fr-FR" sz="2800" b="1" dirty="0"/>
              <a:t>pluralité de personnes</a:t>
            </a:r>
            <a:r>
              <a:rPr lang="fr-FR" sz="2800" dirty="0"/>
              <a:t>, servent, d'une manière à la fois objective et symbolique, à </a:t>
            </a:r>
            <a:r>
              <a:rPr lang="fr-FR" sz="2800" b="1" dirty="0"/>
              <a:t>constituer ces personnes en une collectivité particulière et distincte</a:t>
            </a:r>
            <a:r>
              <a:rPr lang="fr-FR" sz="2800" dirty="0"/>
              <a:t>. » </a:t>
            </a:r>
            <a:r>
              <a:rPr lang="fr-FR" sz="1900" b="1" dirty="0">
                <a:solidFill>
                  <a:schemeClr val="accent1"/>
                </a:solidFill>
              </a:rPr>
              <a:t>(Guy Rocher, 1969, 88). sociologue québécois</a:t>
            </a:r>
            <a:r>
              <a:rPr lang="fr-FR" sz="24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800" dirty="0"/>
              <a:t>La culture est une </a:t>
            </a:r>
            <a:r>
              <a:rPr lang="fr-FR" sz="2800" b="1" u="sng" dirty="0"/>
              <a:t>programmation mentale </a:t>
            </a:r>
            <a:r>
              <a:rPr lang="fr-FR" sz="2800" dirty="0"/>
              <a:t>collective propre à un groupe d’individus.  </a:t>
            </a:r>
            <a:r>
              <a:rPr lang="fr-FR" sz="1900" b="1" dirty="0">
                <a:solidFill>
                  <a:schemeClr val="accent1"/>
                </a:solidFill>
              </a:rPr>
              <a:t>Geert Hofstede</a:t>
            </a:r>
            <a:endParaRPr lang="LID4096" sz="19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48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43515-9DCC-4CCB-868F-FA97CFCD7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0218" tIns="30109" rIns="60218" bIns="30109" anchor="ctr" anchorCtr="0">
            <a:normAutofit/>
          </a:bodyPr>
          <a:lstStyle/>
          <a:p>
            <a:r>
              <a:rPr lang="fr-FR" sz="2800" b="1" u="sng" dirty="0"/>
              <a:t>Culture d’entreprise</a:t>
            </a:r>
            <a:endParaRPr lang="LID4096" sz="2800" b="1" u="sng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4DCF3E8-CC9C-44AA-A728-20728EB8DDBE}"/>
              </a:ext>
            </a:extLst>
          </p:cNvPr>
          <p:cNvSpPr txBox="1"/>
          <p:nvPr/>
        </p:nvSpPr>
        <p:spPr>
          <a:xfrm>
            <a:off x="3563091" y="3124566"/>
            <a:ext cx="1684421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</a:rPr>
              <a:t>Culture d’entreprise</a:t>
            </a:r>
            <a:endParaRPr lang="LID4096" sz="2000" dirty="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0859A58B-E63F-4DDA-B86A-8EF491F3ADB1}"/>
              </a:ext>
            </a:extLst>
          </p:cNvPr>
          <p:cNvGrpSpPr/>
          <p:nvPr/>
        </p:nvGrpSpPr>
        <p:grpSpPr>
          <a:xfrm>
            <a:off x="6107465" y="1793168"/>
            <a:ext cx="2311196" cy="489596"/>
            <a:chOff x="6375599" y="529388"/>
            <a:chExt cx="2311196" cy="489596"/>
          </a:xfrm>
          <a:scene3d>
            <a:camera prst="orthographicFront"/>
            <a:lightRig rig="flat" dir="t"/>
          </a:scene3d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3C462FDC-76EF-463C-8462-DC3AD7E15DD6}"/>
                </a:ext>
              </a:extLst>
            </p:cNvPr>
            <p:cNvSpPr/>
            <p:nvPr/>
          </p:nvSpPr>
          <p:spPr>
            <a:xfrm>
              <a:off x="6375599" y="529388"/>
              <a:ext cx="2311196" cy="48959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8" name="Rectangle : coins arrondis 4">
              <a:extLst>
                <a:ext uri="{FF2B5EF4-FFF2-40B4-BE49-F238E27FC236}">
                  <a16:creationId xmlns:a16="http://schemas.microsoft.com/office/drawing/2014/main" id="{FCAF486F-6E86-49B5-9EEF-AB6A0D919CF8}"/>
                </a:ext>
              </a:extLst>
            </p:cNvPr>
            <p:cNvSpPr txBox="1"/>
            <p:nvPr/>
          </p:nvSpPr>
          <p:spPr>
            <a:xfrm>
              <a:off x="6399499" y="553288"/>
              <a:ext cx="2263396" cy="4417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Management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603ECDCA-13C2-49DB-BED6-8C66BED05458}"/>
              </a:ext>
            </a:extLst>
          </p:cNvPr>
          <p:cNvGrpSpPr/>
          <p:nvPr/>
        </p:nvGrpSpPr>
        <p:grpSpPr>
          <a:xfrm>
            <a:off x="6289618" y="2502510"/>
            <a:ext cx="2104105" cy="446323"/>
            <a:chOff x="6404129" y="1419534"/>
            <a:chExt cx="2104105" cy="446323"/>
          </a:xfrm>
          <a:scene3d>
            <a:camera prst="orthographicFront"/>
            <a:lightRig rig="flat" dir="t"/>
          </a:scene3d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0C7A4542-AE41-4739-9A52-A11BB7A7E770}"/>
                </a:ext>
              </a:extLst>
            </p:cNvPr>
            <p:cNvSpPr/>
            <p:nvPr/>
          </p:nvSpPr>
          <p:spPr>
            <a:xfrm>
              <a:off x="6404129" y="1419534"/>
              <a:ext cx="2104105" cy="446323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7" name="Rectangle : coins arrondis 4">
              <a:extLst>
                <a:ext uri="{FF2B5EF4-FFF2-40B4-BE49-F238E27FC236}">
                  <a16:creationId xmlns:a16="http://schemas.microsoft.com/office/drawing/2014/main" id="{3B13D34D-2617-46D0-BF4C-7E30E041DAA1}"/>
                </a:ext>
              </a:extLst>
            </p:cNvPr>
            <p:cNvSpPr txBox="1"/>
            <p:nvPr/>
          </p:nvSpPr>
          <p:spPr>
            <a:xfrm>
              <a:off x="6425917" y="1441322"/>
              <a:ext cx="2060529" cy="4027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Valeurs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2A059CD3-A074-4DBE-8FC9-D0A96C42E701}"/>
              </a:ext>
            </a:extLst>
          </p:cNvPr>
          <p:cNvGrpSpPr/>
          <p:nvPr/>
        </p:nvGrpSpPr>
        <p:grpSpPr>
          <a:xfrm>
            <a:off x="6083093" y="3183899"/>
            <a:ext cx="2310630" cy="490132"/>
            <a:chOff x="6127518" y="2485093"/>
            <a:chExt cx="2310630" cy="490132"/>
          </a:xfrm>
          <a:scene3d>
            <a:camera prst="orthographicFront"/>
            <a:lightRig rig="flat" dir="t"/>
          </a:scene3d>
        </p:grpSpPr>
        <p:sp>
          <p:nvSpPr>
            <p:cNvPr id="19" name="Rectangle : coins arrondis 18">
              <a:extLst>
                <a:ext uri="{FF2B5EF4-FFF2-40B4-BE49-F238E27FC236}">
                  <a16:creationId xmlns:a16="http://schemas.microsoft.com/office/drawing/2014/main" id="{0EC7A54F-0963-4FE7-8A2C-8EF49B36F0C4}"/>
                </a:ext>
              </a:extLst>
            </p:cNvPr>
            <p:cNvSpPr/>
            <p:nvPr/>
          </p:nvSpPr>
          <p:spPr>
            <a:xfrm>
              <a:off x="6127518" y="2485093"/>
              <a:ext cx="2310630" cy="49013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0" name="Rectangle : coins arrondis 4">
              <a:extLst>
                <a:ext uri="{FF2B5EF4-FFF2-40B4-BE49-F238E27FC236}">
                  <a16:creationId xmlns:a16="http://schemas.microsoft.com/office/drawing/2014/main" id="{530F9821-A1B1-4550-B291-2E05A78B40E0}"/>
                </a:ext>
              </a:extLst>
            </p:cNvPr>
            <p:cNvSpPr txBox="1"/>
            <p:nvPr/>
          </p:nvSpPr>
          <p:spPr>
            <a:xfrm>
              <a:off x="6151444" y="2509019"/>
              <a:ext cx="2262778" cy="4422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Symboles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2BB25F58-4F15-4570-A787-1FB022840FE2}"/>
              </a:ext>
            </a:extLst>
          </p:cNvPr>
          <p:cNvGrpSpPr/>
          <p:nvPr/>
        </p:nvGrpSpPr>
        <p:grpSpPr>
          <a:xfrm>
            <a:off x="6131365" y="3912486"/>
            <a:ext cx="2310630" cy="490132"/>
            <a:chOff x="5782425" y="3170791"/>
            <a:chExt cx="2310630" cy="490132"/>
          </a:xfrm>
          <a:scene3d>
            <a:camera prst="orthographicFront"/>
            <a:lightRig rig="flat" dir="t"/>
          </a:scene3d>
        </p:grpSpPr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C429B959-6148-433B-9050-1E050F3BA5D8}"/>
                </a:ext>
              </a:extLst>
            </p:cNvPr>
            <p:cNvSpPr/>
            <p:nvPr/>
          </p:nvSpPr>
          <p:spPr>
            <a:xfrm>
              <a:off x="5782425" y="3170791"/>
              <a:ext cx="2310630" cy="49013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3" name="Rectangle : coins arrondis 4">
              <a:extLst>
                <a:ext uri="{FF2B5EF4-FFF2-40B4-BE49-F238E27FC236}">
                  <a16:creationId xmlns:a16="http://schemas.microsoft.com/office/drawing/2014/main" id="{D6CD88AF-F1FA-45E4-B706-2FD004C6F2CF}"/>
                </a:ext>
              </a:extLst>
            </p:cNvPr>
            <p:cNvSpPr txBox="1"/>
            <p:nvPr/>
          </p:nvSpPr>
          <p:spPr>
            <a:xfrm>
              <a:off x="5806351" y="3194717"/>
              <a:ext cx="2262778" cy="4422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Mythes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1558B76-BED4-442F-9120-E60F3929A9F4}"/>
              </a:ext>
            </a:extLst>
          </p:cNvPr>
          <p:cNvGrpSpPr/>
          <p:nvPr/>
        </p:nvGrpSpPr>
        <p:grpSpPr>
          <a:xfrm>
            <a:off x="6083093" y="4631073"/>
            <a:ext cx="2310630" cy="490132"/>
            <a:chOff x="5414085" y="3744285"/>
            <a:chExt cx="2310630" cy="490132"/>
          </a:xfrm>
          <a:scene3d>
            <a:camera prst="orthographicFront"/>
            <a:lightRig rig="flat" dir="t"/>
          </a:scene3d>
        </p:grpSpPr>
        <p:sp>
          <p:nvSpPr>
            <p:cNvPr id="25" name="Rectangle : coins arrondis 24">
              <a:extLst>
                <a:ext uri="{FF2B5EF4-FFF2-40B4-BE49-F238E27FC236}">
                  <a16:creationId xmlns:a16="http://schemas.microsoft.com/office/drawing/2014/main" id="{6585BF9B-3F07-4CE2-A298-256122246DA3}"/>
                </a:ext>
              </a:extLst>
            </p:cNvPr>
            <p:cNvSpPr/>
            <p:nvPr/>
          </p:nvSpPr>
          <p:spPr>
            <a:xfrm>
              <a:off x="5414085" y="3744285"/>
              <a:ext cx="2310630" cy="49013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D7951E3E-478D-405E-88BF-5CDD98757D78}"/>
                </a:ext>
              </a:extLst>
            </p:cNvPr>
            <p:cNvSpPr txBox="1"/>
            <p:nvPr/>
          </p:nvSpPr>
          <p:spPr>
            <a:xfrm>
              <a:off x="5438011" y="3768211"/>
              <a:ext cx="2262778" cy="4422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Tabous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5AF176C8-2B16-4F17-95D1-3F54B6945B7D}"/>
              </a:ext>
            </a:extLst>
          </p:cNvPr>
          <p:cNvGrpSpPr/>
          <p:nvPr/>
        </p:nvGrpSpPr>
        <p:grpSpPr>
          <a:xfrm>
            <a:off x="295728" y="2771859"/>
            <a:ext cx="2520002" cy="575997"/>
            <a:chOff x="34407" y="184130"/>
            <a:chExt cx="2520002" cy="575997"/>
          </a:xfrm>
          <a:scene3d>
            <a:camera prst="orthographicFront"/>
            <a:lightRig rig="flat" dir="t"/>
          </a:scene3d>
        </p:grpSpPr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id="{B7109EF8-B11F-4CB2-AB0F-F65C617D75B0}"/>
                </a:ext>
              </a:extLst>
            </p:cNvPr>
            <p:cNvSpPr/>
            <p:nvPr/>
          </p:nvSpPr>
          <p:spPr>
            <a:xfrm>
              <a:off x="34407" y="184130"/>
              <a:ext cx="2520002" cy="5759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29" name="Rectangle : coins arrondis 4">
              <a:extLst>
                <a:ext uri="{FF2B5EF4-FFF2-40B4-BE49-F238E27FC236}">
                  <a16:creationId xmlns:a16="http://schemas.microsoft.com/office/drawing/2014/main" id="{F0B950D9-13E4-4ABE-9C2F-257AAD0CEF05}"/>
                </a:ext>
              </a:extLst>
            </p:cNvPr>
            <p:cNvSpPr txBox="1"/>
            <p:nvPr/>
          </p:nvSpPr>
          <p:spPr>
            <a:xfrm>
              <a:off x="62525" y="212248"/>
              <a:ext cx="2463766" cy="519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b="1" kern="12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Culture </a:t>
              </a:r>
              <a:r>
                <a:rPr lang="fr-FR" sz="2400" b="1" dirty="0">
                  <a:solidFill>
                    <a:prstClr val="black"/>
                  </a:solidFill>
                </a:rPr>
                <a:t>individuelle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1F4049D-0B6E-4B9E-A71E-286DCDDB5A30}"/>
              </a:ext>
            </a:extLst>
          </p:cNvPr>
          <p:cNvGrpSpPr/>
          <p:nvPr/>
        </p:nvGrpSpPr>
        <p:grpSpPr>
          <a:xfrm>
            <a:off x="315145" y="3581555"/>
            <a:ext cx="2520002" cy="575997"/>
            <a:chOff x="0" y="911857"/>
            <a:chExt cx="2520002" cy="575997"/>
          </a:xfrm>
          <a:scene3d>
            <a:camera prst="orthographicFront"/>
            <a:lightRig rig="flat" dir="t"/>
          </a:scene3d>
        </p:grpSpPr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id="{64545A38-CE9C-4E24-A554-43F761CB04ED}"/>
                </a:ext>
              </a:extLst>
            </p:cNvPr>
            <p:cNvSpPr/>
            <p:nvPr/>
          </p:nvSpPr>
          <p:spPr>
            <a:xfrm>
              <a:off x="0" y="911857"/>
              <a:ext cx="2520002" cy="5759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35" name="Rectangle : coins arrondis 4">
              <a:extLst>
                <a:ext uri="{FF2B5EF4-FFF2-40B4-BE49-F238E27FC236}">
                  <a16:creationId xmlns:a16="http://schemas.microsoft.com/office/drawing/2014/main" id="{E2733662-1CA0-427C-8174-763D6A3A14A4}"/>
                </a:ext>
              </a:extLst>
            </p:cNvPr>
            <p:cNvSpPr txBox="1"/>
            <p:nvPr/>
          </p:nvSpPr>
          <p:spPr>
            <a:xfrm>
              <a:off x="28118" y="939975"/>
              <a:ext cx="2463766" cy="519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schemeClr val="tx1"/>
                  </a:solidFill>
                </a:rPr>
                <a:t>Motivation</a:t>
              </a:r>
              <a:endParaRPr lang="LID4096" sz="24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1441FF96-2EE5-458D-9173-4BE747A38224}"/>
              </a:ext>
            </a:extLst>
          </p:cNvPr>
          <p:cNvGrpSpPr/>
          <p:nvPr/>
        </p:nvGrpSpPr>
        <p:grpSpPr>
          <a:xfrm>
            <a:off x="329204" y="4393187"/>
            <a:ext cx="2520002" cy="575997"/>
            <a:chOff x="0" y="1682553"/>
            <a:chExt cx="2520002" cy="575997"/>
          </a:xfrm>
          <a:scene3d>
            <a:camera prst="orthographicFront"/>
            <a:lightRig rig="flat" dir="t"/>
          </a:scene3d>
        </p:grpSpPr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8F053840-D359-48E8-A5B1-5FCFB95C998B}"/>
                </a:ext>
              </a:extLst>
            </p:cNvPr>
            <p:cNvSpPr/>
            <p:nvPr/>
          </p:nvSpPr>
          <p:spPr>
            <a:xfrm>
              <a:off x="0" y="1682553"/>
              <a:ext cx="2520002" cy="5759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38" name="Rectangle : coins arrondis 4">
              <a:extLst>
                <a:ext uri="{FF2B5EF4-FFF2-40B4-BE49-F238E27FC236}">
                  <a16:creationId xmlns:a16="http://schemas.microsoft.com/office/drawing/2014/main" id="{649862AD-6362-44B0-9BBD-C7CC1F2669A2}"/>
                </a:ext>
              </a:extLst>
            </p:cNvPr>
            <p:cNvSpPr txBox="1"/>
            <p:nvPr/>
          </p:nvSpPr>
          <p:spPr>
            <a:xfrm>
              <a:off x="28118" y="1710671"/>
              <a:ext cx="2463766" cy="519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Adaptation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ED28B338-3612-4EC8-8303-0F9934363795}"/>
              </a:ext>
            </a:extLst>
          </p:cNvPr>
          <p:cNvGrpSpPr/>
          <p:nvPr/>
        </p:nvGrpSpPr>
        <p:grpSpPr>
          <a:xfrm>
            <a:off x="295728" y="5187916"/>
            <a:ext cx="2520002" cy="797137"/>
            <a:chOff x="0" y="2421687"/>
            <a:chExt cx="2520002" cy="575997"/>
          </a:xfrm>
          <a:scene3d>
            <a:camera prst="orthographicFront"/>
            <a:lightRig rig="flat" dir="t"/>
          </a:scene3d>
        </p:grpSpPr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20436B9A-3618-4F35-ABEA-3B0B44629CA8}"/>
                </a:ext>
              </a:extLst>
            </p:cNvPr>
            <p:cNvSpPr/>
            <p:nvPr/>
          </p:nvSpPr>
          <p:spPr>
            <a:xfrm>
              <a:off x="0" y="2421687"/>
              <a:ext cx="2520002" cy="5759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1" name="Rectangle : coins arrondis 4">
              <a:extLst>
                <a:ext uri="{FF2B5EF4-FFF2-40B4-BE49-F238E27FC236}">
                  <a16:creationId xmlns:a16="http://schemas.microsoft.com/office/drawing/2014/main" id="{38744480-0050-4D68-869E-98009197C1F3}"/>
                </a:ext>
              </a:extLst>
            </p:cNvPr>
            <p:cNvSpPr txBox="1"/>
            <p:nvPr/>
          </p:nvSpPr>
          <p:spPr>
            <a:xfrm>
              <a:off x="28118" y="2449805"/>
              <a:ext cx="2463766" cy="519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Cohérence du groupe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7ECCB42C-3865-49F2-BA8D-8115D602D796}"/>
              </a:ext>
            </a:extLst>
          </p:cNvPr>
          <p:cNvSpPr txBox="1"/>
          <p:nvPr/>
        </p:nvSpPr>
        <p:spPr>
          <a:xfrm>
            <a:off x="68169" y="1375745"/>
            <a:ext cx="3682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3200" b="1"/>
            </a:lvl1pPr>
          </a:lstStyle>
          <a:p>
            <a:r>
              <a:rPr lang="fr-FR" u="sng" dirty="0"/>
              <a:t>COMPOSANTES</a:t>
            </a:r>
            <a:endParaRPr lang="LID4096" u="sng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97B559E-0BDF-4D78-BA1A-E28CA9A08539}"/>
              </a:ext>
            </a:extLst>
          </p:cNvPr>
          <p:cNvSpPr txBox="1"/>
          <p:nvPr/>
        </p:nvSpPr>
        <p:spPr>
          <a:xfrm>
            <a:off x="5630779" y="1219202"/>
            <a:ext cx="3264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/>
              <a:t>FINALITES</a:t>
            </a:r>
            <a:endParaRPr lang="LID4096" sz="3200" b="1" u="sng" dirty="0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1E08D036-221A-4EDA-9443-E25A3E90D472}"/>
              </a:ext>
            </a:extLst>
          </p:cNvPr>
          <p:cNvGrpSpPr/>
          <p:nvPr/>
        </p:nvGrpSpPr>
        <p:grpSpPr>
          <a:xfrm>
            <a:off x="3245180" y="5634653"/>
            <a:ext cx="2320245" cy="658039"/>
            <a:chOff x="2751224" y="3433559"/>
            <a:chExt cx="2320245" cy="922440"/>
          </a:xfrm>
          <a:scene3d>
            <a:camera prst="orthographicFront"/>
            <a:lightRig rig="flat" dir="t"/>
          </a:scene3d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65585FF-14E9-4CDA-AA9A-2FB553AD6E04}"/>
                </a:ext>
              </a:extLst>
            </p:cNvPr>
            <p:cNvSpPr/>
            <p:nvPr/>
          </p:nvSpPr>
          <p:spPr>
            <a:xfrm>
              <a:off x="2751224" y="3433559"/>
              <a:ext cx="2320245" cy="92244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50800" dist="43000" dir="5400000" rotWithShape="0">
                <a:srgbClr val="000000">
                  <a:alpha val="40000"/>
                </a:srgbClr>
              </a:outerShdw>
            </a:effectLst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264F6CD7-AAEE-485C-ABDE-8DF1E35BFE3A}"/>
                </a:ext>
              </a:extLst>
            </p:cNvPr>
            <p:cNvSpPr txBox="1"/>
            <p:nvPr/>
          </p:nvSpPr>
          <p:spPr>
            <a:xfrm>
              <a:off x="2751224" y="3433559"/>
              <a:ext cx="2320245" cy="92244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srgbClr val="C00000"/>
                  </a:solidFill>
                  <a:latin typeface="Gill Sans MT"/>
                  <a:ea typeface="+mn-ea"/>
                  <a:cs typeface="+mn-cs"/>
                </a:rPr>
                <a:t>Performance</a:t>
              </a:r>
              <a:endParaRPr lang="LID4096" sz="2400" b="1" kern="1200" dirty="0">
                <a:solidFill>
                  <a:srgbClr val="C00000"/>
                </a:solidFill>
                <a:latin typeface="Gill Sans MT"/>
                <a:ea typeface="+mn-ea"/>
                <a:cs typeface="+mn-cs"/>
              </a:endParaRPr>
            </a:p>
          </p:txBody>
        </p:sp>
      </p:grp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D217DB28-9F49-46D8-9FA0-6028B225342C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5247512" y="2037966"/>
            <a:ext cx="859953" cy="1440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B20B2A95-8F3B-4E3E-A805-2E07ECB3D60A}"/>
              </a:ext>
            </a:extLst>
          </p:cNvPr>
          <p:cNvCxnSpPr>
            <a:stCxn id="5" idx="3"/>
            <a:endCxn id="16" idx="1"/>
          </p:cNvCxnSpPr>
          <p:nvPr/>
        </p:nvCxnSpPr>
        <p:spPr>
          <a:xfrm flipV="1">
            <a:off x="5247512" y="2725672"/>
            <a:ext cx="1042106" cy="752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C33278A7-F0B4-4A8D-ADC4-95DCD4B00BA9}"/>
              </a:ext>
            </a:extLst>
          </p:cNvPr>
          <p:cNvCxnSpPr>
            <a:stCxn id="5" idx="3"/>
            <a:endCxn id="19" idx="1"/>
          </p:cNvCxnSpPr>
          <p:nvPr/>
        </p:nvCxnSpPr>
        <p:spPr>
          <a:xfrm flipV="1">
            <a:off x="5247512" y="3428965"/>
            <a:ext cx="835581" cy="49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2F502735-3DBA-4380-BDDB-11A4A08764DA}"/>
              </a:ext>
            </a:extLst>
          </p:cNvPr>
          <p:cNvCxnSpPr>
            <a:stCxn id="5" idx="3"/>
            <a:endCxn id="22" idx="1"/>
          </p:cNvCxnSpPr>
          <p:nvPr/>
        </p:nvCxnSpPr>
        <p:spPr>
          <a:xfrm>
            <a:off x="5247512" y="3478509"/>
            <a:ext cx="883853" cy="679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29C06DA5-1A92-4435-8011-0AA85878EE6E}"/>
              </a:ext>
            </a:extLst>
          </p:cNvPr>
          <p:cNvCxnSpPr>
            <a:stCxn id="5" idx="3"/>
            <a:endCxn id="25" idx="1"/>
          </p:cNvCxnSpPr>
          <p:nvPr/>
        </p:nvCxnSpPr>
        <p:spPr>
          <a:xfrm>
            <a:off x="5247512" y="3478509"/>
            <a:ext cx="835581" cy="1397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7FD869A6-540E-4463-B493-6DD041973B2D}"/>
              </a:ext>
            </a:extLst>
          </p:cNvPr>
          <p:cNvCxnSpPr>
            <a:stCxn id="28" idx="3"/>
            <a:endCxn id="5" idx="1"/>
          </p:cNvCxnSpPr>
          <p:nvPr/>
        </p:nvCxnSpPr>
        <p:spPr>
          <a:xfrm>
            <a:off x="2815730" y="3059858"/>
            <a:ext cx="747361" cy="418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BEBC18A4-7DE9-4A3F-96C8-479AA172EEAB}"/>
              </a:ext>
            </a:extLst>
          </p:cNvPr>
          <p:cNvCxnSpPr>
            <a:stCxn id="34" idx="3"/>
            <a:endCxn id="5" idx="1"/>
          </p:cNvCxnSpPr>
          <p:nvPr/>
        </p:nvCxnSpPr>
        <p:spPr>
          <a:xfrm flipV="1">
            <a:off x="2835147" y="3478509"/>
            <a:ext cx="727944" cy="391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AA9999BB-D958-4E03-9AE7-691C07B37252}"/>
              </a:ext>
            </a:extLst>
          </p:cNvPr>
          <p:cNvCxnSpPr>
            <a:stCxn id="37" idx="3"/>
            <a:endCxn id="5" idx="1"/>
          </p:cNvCxnSpPr>
          <p:nvPr/>
        </p:nvCxnSpPr>
        <p:spPr>
          <a:xfrm flipV="1">
            <a:off x="2849206" y="3478509"/>
            <a:ext cx="713885" cy="1202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8E4E73E3-C2F1-49E3-AD0C-ACCC2C2C57B4}"/>
              </a:ext>
            </a:extLst>
          </p:cNvPr>
          <p:cNvCxnSpPr>
            <a:stCxn id="40" idx="3"/>
            <a:endCxn id="5" idx="1"/>
          </p:cNvCxnSpPr>
          <p:nvPr/>
        </p:nvCxnSpPr>
        <p:spPr>
          <a:xfrm flipV="1">
            <a:off x="2815730" y="3478509"/>
            <a:ext cx="747361" cy="2107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Flèche : bas 86">
            <a:extLst>
              <a:ext uri="{FF2B5EF4-FFF2-40B4-BE49-F238E27FC236}">
                <a16:creationId xmlns:a16="http://schemas.microsoft.com/office/drawing/2014/main" id="{88A1AB99-06A1-4147-803A-BCA2213C06AB}"/>
              </a:ext>
            </a:extLst>
          </p:cNvPr>
          <p:cNvSpPr/>
          <p:nvPr/>
        </p:nvSpPr>
        <p:spPr>
          <a:xfrm>
            <a:off x="4087694" y="3869554"/>
            <a:ext cx="695093" cy="1765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C1DC954B-CA51-4DB5-9FEE-8481417AEC90}"/>
              </a:ext>
            </a:extLst>
          </p:cNvPr>
          <p:cNvGrpSpPr/>
          <p:nvPr/>
        </p:nvGrpSpPr>
        <p:grpSpPr>
          <a:xfrm>
            <a:off x="267610" y="2037966"/>
            <a:ext cx="2520002" cy="575997"/>
            <a:chOff x="34407" y="184130"/>
            <a:chExt cx="2520002" cy="575997"/>
          </a:xfrm>
          <a:scene3d>
            <a:camera prst="orthographicFront"/>
            <a:lightRig rig="flat" dir="t"/>
          </a:scene3d>
        </p:grpSpPr>
        <p:sp>
          <p:nvSpPr>
            <p:cNvPr id="89" name="Rectangle : coins arrondis 88">
              <a:extLst>
                <a:ext uri="{FF2B5EF4-FFF2-40B4-BE49-F238E27FC236}">
                  <a16:creationId xmlns:a16="http://schemas.microsoft.com/office/drawing/2014/main" id="{61E06B30-6229-4528-B0A1-099F3B94F782}"/>
                </a:ext>
              </a:extLst>
            </p:cNvPr>
            <p:cNvSpPr/>
            <p:nvPr/>
          </p:nvSpPr>
          <p:spPr>
            <a:xfrm>
              <a:off x="34407" y="184130"/>
              <a:ext cx="2520002" cy="5759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/>
            <a:sp3d prstMaterial="plastic">
              <a:bevelT w="120900" h="88900"/>
              <a:bevelB w="88900" h="317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90" name="Rectangle : coins arrondis 4">
              <a:extLst>
                <a:ext uri="{FF2B5EF4-FFF2-40B4-BE49-F238E27FC236}">
                  <a16:creationId xmlns:a16="http://schemas.microsoft.com/office/drawing/2014/main" id="{FBE3C31B-3983-4B4B-B88A-568E7F1FD8D8}"/>
                </a:ext>
              </a:extLst>
            </p:cNvPr>
            <p:cNvSpPr txBox="1"/>
            <p:nvPr/>
          </p:nvSpPr>
          <p:spPr>
            <a:xfrm>
              <a:off x="62525" y="212248"/>
              <a:ext cx="2463766" cy="519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b="1" kern="12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Culture natio</a:t>
              </a:r>
              <a:r>
                <a:rPr lang="fr-FR" sz="2400" b="1" kern="1200" dirty="0">
                  <a:solidFill>
                    <a:prstClr val="black"/>
                  </a:solidFill>
                  <a:latin typeface="Gill Sans MT"/>
                  <a:ea typeface="+mn-ea"/>
                  <a:cs typeface="+mn-cs"/>
                </a:rPr>
                <a:t>nale</a:t>
              </a:r>
              <a:endParaRPr lang="LID4096" sz="24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996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5627FB4E-0222-4D91-8EC8-A6BDF98C4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800" b="1" u="sng" dirty="0"/>
              <a:t>Les concepts de la culture qualité</a:t>
            </a:r>
            <a:endParaRPr lang="LID4096" sz="28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9E3E16-512B-4585-98C1-14B0DD017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47927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8" descr="http://www.utc.fr/master-qualite/public/publications/travaux_etu/MQ_M2/2006-2007/stages/nissan/cartographie%20processus.gif">
            <a:extLst>
              <a:ext uri="{FF2B5EF4-FFF2-40B4-BE49-F238E27FC236}">
                <a16:creationId xmlns:a16="http://schemas.microsoft.com/office/drawing/2014/main" id="{1C0AA872-E0C3-49C3-9772-45B4BB5FD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005" y="3830712"/>
            <a:ext cx="1946117" cy="134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C:\Mes documents\Mes images\dive035.gif">
            <a:extLst>
              <a:ext uri="{FF2B5EF4-FFF2-40B4-BE49-F238E27FC236}">
                <a16:creationId xmlns:a16="http://schemas.microsoft.com/office/drawing/2014/main" id="{FA3E0879-AAA7-42E2-8CD6-4504276235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488" y="4461282"/>
            <a:ext cx="857473" cy="857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7" descr="C:\Mes documents\Mes images\dive054.gif">
            <a:extLst>
              <a:ext uri="{FF2B5EF4-FFF2-40B4-BE49-F238E27FC236}">
                <a16:creationId xmlns:a16="http://schemas.microsoft.com/office/drawing/2014/main" id="{E8321426-A090-4059-8A4C-6C648B0E57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153" y="3329792"/>
            <a:ext cx="2107032" cy="177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e 30"/>
          <p:cNvGrpSpPr>
            <a:grpSpLocks/>
          </p:cNvGrpSpPr>
          <p:nvPr/>
        </p:nvGrpSpPr>
        <p:grpSpPr bwMode="auto">
          <a:xfrm>
            <a:off x="2902151" y="1936732"/>
            <a:ext cx="1072263" cy="1123763"/>
            <a:chOff x="4000496" y="2357430"/>
            <a:chExt cx="1143008" cy="1285884"/>
          </a:xfrm>
        </p:grpSpPr>
        <p:sp>
          <p:nvSpPr>
            <p:cNvPr id="29" name="Parchemin vertical 28"/>
            <p:cNvSpPr/>
            <p:nvPr/>
          </p:nvSpPr>
          <p:spPr>
            <a:xfrm>
              <a:off x="4000496" y="2357430"/>
              <a:ext cx="1143008" cy="1285884"/>
            </a:xfrm>
            <a:prstGeom prst="verticalScroll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14462">
                <a:defRPr/>
              </a:pPr>
              <a:endParaRPr lang="fr-FR">
                <a:latin typeface="Cambria" pitchFamily="18" charset="0"/>
              </a:endParaRPr>
            </a:p>
          </p:txBody>
        </p:sp>
        <p:sp>
          <p:nvSpPr>
            <p:cNvPr id="25626" name="ZoneTexte 29"/>
            <p:cNvSpPr txBox="1">
              <a:spLocks noChangeArrowheads="1"/>
            </p:cNvSpPr>
            <p:nvPr/>
          </p:nvSpPr>
          <p:spPr bwMode="auto">
            <a:xfrm>
              <a:off x="4071935" y="2714621"/>
              <a:ext cx="1000132" cy="343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350" dirty="0">
                  <a:latin typeface="Gill Sans MT" pitchFamily="34" charset="0"/>
                  <a:cs typeface="Times New Roman" pitchFamily="18" charset="0"/>
                </a:rPr>
                <a:t>Politique</a:t>
              </a:r>
            </a:p>
          </p:txBody>
        </p:sp>
      </p:grpSp>
      <p:grpSp>
        <p:nvGrpSpPr>
          <p:cNvPr id="3" name="Groupe 33"/>
          <p:cNvGrpSpPr>
            <a:grpSpLocks/>
          </p:cNvGrpSpPr>
          <p:nvPr/>
        </p:nvGrpSpPr>
        <p:grpSpPr bwMode="auto">
          <a:xfrm>
            <a:off x="160025" y="1373911"/>
            <a:ext cx="2320333" cy="2143247"/>
            <a:chOff x="3929057" y="1847452"/>
            <a:chExt cx="1757861" cy="1580058"/>
          </a:xfrm>
        </p:grpSpPr>
        <p:sp>
          <p:nvSpPr>
            <p:cNvPr id="32" name="Ellipse 31"/>
            <p:cNvSpPr/>
            <p:nvPr/>
          </p:nvSpPr>
          <p:spPr>
            <a:xfrm>
              <a:off x="3929057" y="1847452"/>
              <a:ext cx="1757861" cy="1580058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514462">
                <a:defRPr/>
              </a:pPr>
              <a:endParaRPr lang="fr-FR" sz="1350" b="1">
                <a:latin typeface="Cambria" pitchFamily="18" charset="0"/>
              </a:endParaRPr>
            </a:p>
          </p:txBody>
        </p:sp>
        <p:sp>
          <p:nvSpPr>
            <p:cNvPr id="30744" name="ZoneTexte 32"/>
            <p:cNvSpPr txBox="1">
              <a:spLocks noChangeArrowheads="1"/>
            </p:cNvSpPr>
            <p:nvPr/>
          </p:nvSpPr>
          <p:spPr bwMode="auto">
            <a:xfrm>
              <a:off x="4000493" y="2286007"/>
              <a:ext cx="1582662" cy="726083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fr-FR" sz="1600" b="1" u="sng" dirty="0">
                  <a:latin typeface="Gill Sans MT" pitchFamily="34" charset="0"/>
                  <a:cs typeface="Times New Roman" pitchFamily="18" charset="0"/>
                </a:rPr>
                <a:t>Identification</a:t>
              </a:r>
              <a:r>
                <a:rPr lang="fr-FR" sz="1050" b="1" dirty="0">
                  <a:latin typeface="Gill Sans MT" pitchFamily="34" charset="0"/>
                  <a:cs typeface="Times New Roman" pitchFamily="18" charset="0"/>
                </a:rPr>
                <a:t> </a:t>
              </a:r>
              <a:br>
                <a:rPr lang="fr-FR" sz="1050" b="1" dirty="0">
                  <a:latin typeface="Gill Sans MT" pitchFamily="34" charset="0"/>
                  <a:cs typeface="Times New Roman" pitchFamily="18" charset="0"/>
                </a:rPr>
              </a:br>
              <a:endParaRPr lang="fr-FR" sz="1050" b="1" dirty="0">
                <a:latin typeface="Gill Sans MT" pitchFamily="34" charset="0"/>
                <a:cs typeface="Times New Roman" pitchFamily="18" charset="0"/>
              </a:endParaRPr>
            </a:p>
            <a:p>
              <a:pPr eaLnBrk="1" hangingPunct="1">
                <a:defRPr/>
              </a:pPr>
              <a:r>
                <a:rPr lang="fr-FR" sz="1050" b="1" dirty="0">
                  <a:latin typeface="Gill Sans MT" pitchFamily="34" charset="0"/>
                  <a:cs typeface="Times New Roman" pitchFamily="18" charset="0"/>
                </a:rPr>
                <a:t>- des besoins et attentes</a:t>
              </a:r>
            </a:p>
            <a:p>
              <a:pPr algn="ctr" eaLnBrk="1" hangingPunct="1">
                <a:defRPr/>
              </a:pPr>
              <a:endParaRPr lang="fr-FR" sz="1050" b="1" dirty="0">
                <a:latin typeface="Gill Sans MT" pitchFamily="34" charset="0"/>
                <a:cs typeface="Times New Roman" pitchFamily="18" charset="0"/>
              </a:endParaRPr>
            </a:p>
            <a:p>
              <a:pPr eaLnBrk="1" hangingPunct="1">
                <a:defRPr/>
              </a:pPr>
              <a:r>
                <a:rPr lang="fr-FR" sz="1050" b="1" dirty="0">
                  <a:latin typeface="Gill Sans MT" pitchFamily="34" charset="0"/>
                  <a:cs typeface="Times New Roman" pitchFamily="18" charset="0"/>
                </a:rPr>
                <a:t>- Des risques et opportunités</a:t>
              </a:r>
            </a:p>
          </p:txBody>
        </p:sp>
      </p:grpSp>
      <p:sp>
        <p:nvSpPr>
          <p:cNvPr id="35" name="ZoneTexte 34"/>
          <p:cNvSpPr txBox="1">
            <a:spLocks noChangeArrowheads="1"/>
          </p:cNvSpPr>
          <p:nvPr/>
        </p:nvSpPr>
        <p:spPr bwMode="auto">
          <a:xfrm>
            <a:off x="5541565" y="2631509"/>
            <a:ext cx="1085240" cy="328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46" tIns="25723" rIns="51446" bIns="25723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latin typeface="Gill Sans MT" pitchFamily="34" charset="0"/>
                <a:cs typeface="Times New Roman" pitchFamily="18" charset="0"/>
              </a:rPr>
              <a:t>Objectifs</a:t>
            </a:r>
          </a:p>
        </p:txBody>
      </p:sp>
      <p:sp>
        <p:nvSpPr>
          <p:cNvPr id="59" name="ZoneTexte 58"/>
          <p:cNvSpPr txBox="1">
            <a:spLocks noChangeArrowheads="1"/>
          </p:cNvSpPr>
          <p:nvPr/>
        </p:nvSpPr>
        <p:spPr bwMode="auto">
          <a:xfrm>
            <a:off x="6626706" y="5318755"/>
            <a:ext cx="1981057" cy="2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46" tIns="25723" rIns="51446" bIns="25723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fr-FR" altLang="fr-FR" sz="1800" b="1" dirty="0">
                <a:latin typeface="Gill Sans MT" pitchFamily="34" charset="0"/>
                <a:cs typeface="Times New Roman" pitchFamily="18" charset="0"/>
              </a:rPr>
              <a:t>Planification</a:t>
            </a: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051642" y="4880347"/>
            <a:ext cx="1294896" cy="33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46" tIns="25723" rIns="51446" bIns="25723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fr-FR" altLang="fr-FR" sz="2400" b="1" dirty="0">
                <a:latin typeface="Gill Sans MT" pitchFamily="34" charset="0"/>
                <a:cs typeface="Times New Roman" pitchFamily="18" charset="0"/>
              </a:rPr>
              <a:t>Action</a:t>
            </a:r>
            <a:endParaRPr lang="fr-FR" altLang="fr-FR" sz="1800" b="1" dirty="0"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376711" y="5393600"/>
            <a:ext cx="1443656" cy="83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46" tIns="25723" rIns="51446" bIns="25723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1800" b="1" dirty="0">
                <a:latin typeface="Gill Sans MT" pitchFamily="34" charset="0"/>
                <a:cs typeface="Times New Roman" pitchFamily="18" charset="0"/>
              </a:rPr>
              <a:t>Revue de Direction</a:t>
            </a:r>
          </a:p>
        </p:txBody>
      </p:sp>
      <p:sp>
        <p:nvSpPr>
          <p:cNvPr id="64" name="Flèche droite 63"/>
          <p:cNvSpPr/>
          <p:nvPr/>
        </p:nvSpPr>
        <p:spPr>
          <a:xfrm>
            <a:off x="2556322" y="2336626"/>
            <a:ext cx="405660" cy="36642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65" name="Flèche droite 64"/>
          <p:cNvSpPr/>
          <p:nvPr/>
        </p:nvSpPr>
        <p:spPr>
          <a:xfrm>
            <a:off x="3878457" y="2398479"/>
            <a:ext cx="445200" cy="31341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66" name="Flèche vers le bas 65"/>
          <p:cNvSpPr/>
          <p:nvPr/>
        </p:nvSpPr>
        <p:spPr>
          <a:xfrm>
            <a:off x="7507834" y="3338535"/>
            <a:ext cx="413411" cy="46515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67" name="Flèche gauche 66"/>
          <p:cNvSpPr/>
          <p:nvPr/>
        </p:nvSpPr>
        <p:spPr>
          <a:xfrm>
            <a:off x="5775588" y="3890907"/>
            <a:ext cx="851118" cy="461786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68" name="Flèche gauche 67"/>
          <p:cNvSpPr/>
          <p:nvPr/>
        </p:nvSpPr>
        <p:spPr>
          <a:xfrm>
            <a:off x="3614627" y="4753934"/>
            <a:ext cx="574170" cy="410692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69" name="Flèche vers le haut 68"/>
          <p:cNvSpPr/>
          <p:nvPr/>
        </p:nvSpPr>
        <p:spPr>
          <a:xfrm>
            <a:off x="2953254" y="3177352"/>
            <a:ext cx="445507" cy="1110498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46" tIns="25723" rIns="51446" bIns="25723" anchor="ctr"/>
          <a:lstStyle/>
          <a:p>
            <a:pPr algn="ctr" defTabSz="514462">
              <a:defRPr/>
            </a:pPr>
            <a:endParaRPr lang="fr-FR" sz="1013"/>
          </a:p>
        </p:txBody>
      </p:sp>
      <p:sp>
        <p:nvSpPr>
          <p:cNvPr id="70" name="Rectangle 69"/>
          <p:cNvSpPr/>
          <p:nvPr/>
        </p:nvSpPr>
        <p:spPr>
          <a:xfrm>
            <a:off x="7411188" y="3683105"/>
            <a:ext cx="1020112" cy="1783641"/>
          </a:xfrm>
          <a:prstGeom prst="rect">
            <a:avLst/>
          </a:prstGeom>
          <a:noFill/>
        </p:spPr>
        <p:txBody>
          <a:bodyPr lIns="51446" tIns="25723" rIns="51446" bIns="25723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defTabSz="514462">
              <a:defRPr/>
            </a:pPr>
            <a:r>
              <a:rPr lang="fr-FR" sz="11253" b="1" dirty="0">
                <a:ln/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933958" y="3274261"/>
            <a:ext cx="1020112" cy="1783641"/>
          </a:xfrm>
          <a:prstGeom prst="rect">
            <a:avLst/>
          </a:prstGeom>
          <a:noFill/>
        </p:spPr>
        <p:txBody>
          <a:bodyPr lIns="51446" tIns="25723" rIns="51446" bIns="25723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defTabSz="514462">
              <a:defRPr/>
            </a:pPr>
            <a:r>
              <a:rPr lang="fr-FR" sz="11253" b="1" dirty="0">
                <a:ln/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558172" y="3998197"/>
            <a:ext cx="1020112" cy="1783641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  <p:txBody>
          <a:bodyPr lIns="51446" tIns="25723" rIns="51446" bIns="25723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defTabSz="514462">
              <a:defRPr/>
            </a:pPr>
            <a:r>
              <a:rPr lang="fr-FR" sz="11253" b="1" dirty="0">
                <a:ln/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983540" y="1645359"/>
            <a:ext cx="920926" cy="1783641"/>
          </a:xfrm>
          <a:prstGeom prst="rect">
            <a:avLst/>
          </a:prstGeom>
          <a:noFill/>
        </p:spPr>
        <p:txBody>
          <a:bodyPr wrap="square" lIns="51446" tIns="25723" rIns="51446" bIns="25723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defTabSz="514462">
              <a:defRPr/>
            </a:pPr>
            <a:r>
              <a:rPr lang="fr-FR" sz="11253" b="1" dirty="0">
                <a:ln/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8B60F6F-23EE-4EE6-9099-1E5D3DE33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54337"/>
            <a:ext cx="8229600" cy="990600"/>
          </a:xfrm>
        </p:spPr>
        <p:txBody>
          <a:bodyPr anchor="ctr">
            <a:normAutofit/>
          </a:bodyPr>
          <a:lstStyle/>
          <a:p>
            <a:pPr algn="ctr"/>
            <a:r>
              <a:rPr lang="fr-FR" sz="3200" b="1" dirty="0">
                <a:solidFill>
                  <a:schemeClr val="accent1"/>
                </a:solidFill>
              </a:rPr>
              <a:t>Axe central – la planification </a:t>
            </a:r>
            <a:endParaRPr lang="LID4096" sz="3200" dirty="0"/>
          </a:p>
        </p:txBody>
      </p:sp>
      <p:pic>
        <p:nvPicPr>
          <p:cNvPr id="27" name="Picture 4" descr="http://gifs.toutimages.com/images/sports/divers/spo_divers_046.gif">
            <a:extLst>
              <a:ext uri="{FF2B5EF4-FFF2-40B4-BE49-F238E27FC236}">
                <a16:creationId xmlns:a16="http://schemas.microsoft.com/office/drawing/2014/main" id="{5BA79056-4476-47E3-A34B-8B5F979EE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243" y="1923720"/>
            <a:ext cx="3508326" cy="105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40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utoUpdateAnimBg="0"/>
      <p:bldP spid="59" grpId="0" autoUpdateAnimBg="0"/>
      <p:bldP spid="61" grpId="0" autoUpdateAnimBg="0"/>
      <p:bldP spid="63" grpId="0" autoUpdateAnimBg="0"/>
      <p:bldP spid="64" grpId="0" animBg="1" autoUpdateAnimBg="0"/>
      <p:bldP spid="65" grpId="0" animBg="1" autoUpdateAnimBg="0"/>
      <p:bldP spid="66" grpId="0" animBg="1" autoUpdateAnimBg="0"/>
      <p:bldP spid="67" grpId="0" animBg="1" autoUpdateAnimBg="0"/>
      <p:bldP spid="68" grpId="0" animBg="1" autoUpdateAnimBg="0"/>
      <p:bldP spid="6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2734" y="89110"/>
            <a:ext cx="8703591" cy="914400"/>
          </a:xfrm>
        </p:spPr>
        <p:txBody>
          <a:bodyPr vert="horz" lIns="60218" tIns="30109" rIns="60218" bIns="30109" anchor="ctr" anchorCtr="0">
            <a:noAutofit/>
          </a:bodyPr>
          <a:lstStyle/>
          <a:p>
            <a:pPr algn="ctr"/>
            <a:r>
              <a:rPr lang="fr-FR" sz="2800" b="1" dirty="0">
                <a:solidFill>
                  <a:schemeClr val="accent1"/>
                </a:solidFill>
              </a:rPr>
              <a:t>Bien se connaitre et connaitre son contexte :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l="15877" t="2053" r="42934" b="84044"/>
          <a:stretch/>
        </p:blipFill>
        <p:spPr>
          <a:xfrm>
            <a:off x="1813989" y="1204745"/>
            <a:ext cx="3293040" cy="69977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l="1705" t="14002" r="83293" b="43472"/>
          <a:stretch/>
        </p:blipFill>
        <p:spPr>
          <a:xfrm>
            <a:off x="507677" y="1892146"/>
            <a:ext cx="1199361" cy="214047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l="1919" t="55120" r="84180" b="2626"/>
          <a:stretch/>
        </p:blipFill>
        <p:spPr>
          <a:xfrm>
            <a:off x="595636" y="4308693"/>
            <a:ext cx="1111402" cy="212675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/>
          <a:srcRect l="15448" t="14729" r="42333" b="43290"/>
          <a:stretch/>
        </p:blipFill>
        <p:spPr>
          <a:xfrm>
            <a:off x="1813989" y="1997132"/>
            <a:ext cx="3375369" cy="211303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/>
          <a:srcRect l="15591" t="55029" r="42705" b="1354"/>
          <a:stretch/>
        </p:blipFill>
        <p:spPr>
          <a:xfrm>
            <a:off x="1855154" y="4311401"/>
            <a:ext cx="3334203" cy="219536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2"/>
          <a:srcRect l="56752" t="14638" b="43381"/>
          <a:stretch/>
        </p:blipFill>
        <p:spPr>
          <a:xfrm>
            <a:off x="5378633" y="2062304"/>
            <a:ext cx="3457693" cy="211303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2"/>
          <a:srcRect l="56551" t="55484"/>
          <a:stretch/>
        </p:blipFill>
        <p:spPr>
          <a:xfrm>
            <a:off x="5380919" y="4311400"/>
            <a:ext cx="3473701" cy="224064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/>
          <a:srcRect l="56523" t="1189" b="84044"/>
          <a:stretch/>
        </p:blipFill>
        <p:spPr>
          <a:xfrm>
            <a:off x="5378633" y="1183020"/>
            <a:ext cx="3475988" cy="74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46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4925" y="377016"/>
            <a:ext cx="6683766" cy="533403"/>
          </a:xfrm>
        </p:spPr>
        <p:txBody>
          <a:bodyPr>
            <a:noAutofit/>
          </a:bodyPr>
          <a:lstStyle/>
          <a:p>
            <a:r>
              <a:rPr lang="fr-FR" sz="3000" b="1" u="sng" dirty="0"/>
              <a:t>Eléments de sortie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76796" y="1234893"/>
          <a:ext cx="8445810" cy="53569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33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1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21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u="sng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Analyse interne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(au sein de l’organisme)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u="sng" dirty="0">
                          <a:effectLst/>
                        </a:rPr>
                        <a:t>Forces (+)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(S’appuyer sur)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u="sng" dirty="0">
                          <a:effectLst/>
                        </a:rPr>
                        <a:t>Faiblesses (-)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(Supprimer mes faiblesses)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Stratégie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Valeurs de l’organisme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Réalisation de l’activité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Organisation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Ressources humaines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Autres ressources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4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fr-FR" sz="1000" b="1" dirty="0">
                          <a:effectLst/>
                        </a:rPr>
                        <a:t>.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69" marR="46769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2000" b="1" dirty="0"/>
                    </a:p>
                  </a:txBody>
                  <a:tcPr marL="46769" marR="46769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44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</TotalTime>
  <Words>643</Words>
  <Application>Microsoft Office PowerPoint</Application>
  <PresentationFormat>Affichage à l'écran (4:3)</PresentationFormat>
  <Paragraphs>160</Paragraphs>
  <Slides>24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4" baseType="lpstr">
      <vt:lpstr>Arial</vt:lpstr>
      <vt:lpstr>Arial Black</vt:lpstr>
      <vt:lpstr>Bookman Old Style</vt:lpstr>
      <vt:lpstr>Calibri</vt:lpstr>
      <vt:lpstr>Cambria</vt:lpstr>
      <vt:lpstr>Franklin Gothic Medium</vt:lpstr>
      <vt:lpstr>Gill Sans MT</vt:lpstr>
      <vt:lpstr>Wingdings</vt:lpstr>
      <vt:lpstr>Wingdings 3</vt:lpstr>
      <vt:lpstr>Origine</vt:lpstr>
      <vt:lpstr> PANEL 3</vt:lpstr>
      <vt:lpstr>SOMMAIRE</vt:lpstr>
      <vt:lpstr>Introduction</vt:lpstr>
      <vt:lpstr>Introduction - conceptualisation</vt:lpstr>
      <vt:lpstr>Culture d’entreprise</vt:lpstr>
      <vt:lpstr>Les concepts de la culture qualité</vt:lpstr>
      <vt:lpstr>Axe central – la planification </vt:lpstr>
      <vt:lpstr>Bien se connaitre et connaitre son contexte :</vt:lpstr>
      <vt:lpstr>Eléments de sortie</vt:lpstr>
      <vt:lpstr>Eléments de sortie</vt:lpstr>
      <vt:lpstr>Les solutions thématiques à une amélioration de la culture qualité</vt:lpstr>
      <vt:lpstr>Règlementation</vt:lpstr>
      <vt:lpstr>Leadership</vt:lpstr>
      <vt:lpstr>Les quatre niveaux de leadership</vt:lpstr>
      <vt:lpstr>Formation éducation</vt:lpstr>
      <vt:lpstr>Sensibilisation</vt:lpstr>
      <vt:lpstr>Les perspectives en matière de promotion de la culture qualité dans le contexte burkinabè  </vt:lpstr>
      <vt:lpstr>Améliorer la culture qualité </vt:lpstr>
      <vt:lpstr>Améliorer la culture qualité </vt:lpstr>
      <vt:lpstr>Améliorer la culture qualité </vt:lpstr>
      <vt:lpstr>Améliorer la culture qualité </vt:lpstr>
      <vt:lpstr>Comprendre les motivations</vt:lpstr>
      <vt:lpstr>Conclusion</vt:lpstr>
      <vt:lpstr>Merci pour votre aimable attention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Abdou Azize W. OUEDRAOGO</dc:creator>
  <cp:lastModifiedBy>Abdou Azize W. OUEDRAOGO</cp:lastModifiedBy>
  <cp:revision>56</cp:revision>
  <dcterms:created xsi:type="dcterms:W3CDTF">2019-10-15T14:45:28Z</dcterms:created>
  <dcterms:modified xsi:type="dcterms:W3CDTF">2019-10-18T06:34:39Z</dcterms:modified>
</cp:coreProperties>
</file>