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3" r:id="rId3"/>
    <p:sldId id="264" r:id="rId4"/>
    <p:sldId id="267" r:id="rId5"/>
    <p:sldId id="278" r:id="rId6"/>
    <p:sldId id="269" r:id="rId7"/>
    <p:sldId id="257" r:id="rId8"/>
    <p:sldId id="259" r:id="rId9"/>
    <p:sldId id="279" r:id="rId10"/>
    <p:sldId id="271" r:id="rId11"/>
    <p:sldId id="270" r:id="rId12"/>
    <p:sldId id="273" r:id="rId13"/>
    <p:sldId id="280" r:id="rId14"/>
    <p:sldId id="281" r:id="rId15"/>
    <p:sldId id="274" r:id="rId16"/>
    <p:sldId id="272" r:id="rId17"/>
    <p:sldId id="282" r:id="rId18"/>
    <p:sldId id="260" r:id="rId19"/>
    <p:sldId id="283" r:id="rId20"/>
  </p:sldIdLst>
  <p:sldSz cx="9144000" cy="6858000" type="screen4x3"/>
  <p:notesSz cx="6858000" cy="9144000"/>
  <p:defaultTextStyle>
    <a:defPPr>
      <a:defRPr lang="fr-FR"/>
    </a:defPPr>
    <a:lvl1pPr marL="0" algn="l" defTabSz="602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01091" algn="l" defTabSz="602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02182" algn="l" defTabSz="602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03273" algn="l" defTabSz="602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04364" algn="l" defTabSz="602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05454" algn="l" defTabSz="602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06545" algn="l" defTabSz="602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07636" algn="l" defTabSz="602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08727" algn="l" defTabSz="6021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TRy23dSiFFY+DrAHoKjSag==" hashData="cSCVcg6hwo53yobi3Qrp/jzgDKuzs2hUwwFke0XQuIgvuzKHTO/ARHqDMJ8cFbEsipWUxNDjy2A83bSlC2kjEg=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291" autoAdjust="0"/>
  </p:normalViewPr>
  <p:slideViewPr>
    <p:cSldViewPr snapToGrid="0">
      <p:cViewPr>
        <p:scale>
          <a:sx n="60" d="100"/>
          <a:sy n="60" d="100"/>
        </p:scale>
        <p:origin x="1254" y="546"/>
      </p:cViewPr>
      <p:guideLst/>
    </p:cSldViewPr>
  </p:slideViewPr>
  <p:outlineViewPr>
    <p:cViewPr>
      <p:scale>
        <a:sx n="33" d="100"/>
        <a:sy n="33" d="100"/>
      </p:scale>
      <p:origin x="0" y="-348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1" cy="990600"/>
          </a:xfrm>
        </p:spPr>
        <p:txBody>
          <a:bodyPr anchor="t" anchorCtr="0"/>
          <a:lstStyle>
            <a:lvl1pPr algn="r">
              <a:defRPr sz="2679">
                <a:solidFill>
                  <a:schemeClr val="tx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19200" y="5124451"/>
            <a:ext cx="6858001" cy="533399"/>
          </a:xfrm>
        </p:spPr>
        <p:txBody>
          <a:bodyPr/>
          <a:lstStyle>
            <a:lvl1pPr marL="0" indent="0" algn="r">
              <a:buNone/>
              <a:defRPr sz="1786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384042" indent="0" algn="ctr">
              <a:buNone/>
            </a:lvl2pPr>
            <a:lvl3pPr marL="768083" indent="0" algn="ctr">
              <a:buNone/>
            </a:lvl3pPr>
            <a:lvl4pPr marL="1152125" indent="0" algn="ctr">
              <a:buNone/>
            </a:lvl4pPr>
            <a:lvl5pPr marL="1536166" indent="0" algn="ctr">
              <a:buNone/>
            </a:lvl5pPr>
            <a:lvl6pPr marL="1920207" indent="0" algn="ctr">
              <a:buNone/>
            </a:lvl6pPr>
            <a:lvl7pPr marL="2304248" indent="0" algn="ctr">
              <a:buNone/>
            </a:lvl7pPr>
            <a:lvl8pPr marL="2688290" indent="0" algn="ctr">
              <a:buNone/>
            </a:lvl8pPr>
            <a:lvl9pPr marL="3072331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1" cy="365760"/>
          </a:xfrm>
        </p:spPr>
        <p:txBody>
          <a:bodyPr/>
          <a:lstStyle>
            <a:lvl1pPr>
              <a:defRPr sz="1148"/>
            </a:lvl1pPr>
          </a:lstStyle>
          <a:p>
            <a:fld id="{7E7FDFD5-84CB-4408-B6B8-5B92BB51DDCC}" type="datetimeFigureOut">
              <a:rPr lang="LID4096" smtClean="0"/>
              <a:t>10/15/2019</a:t>
            </a:fld>
            <a:endParaRPr lang="LID4096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898649" y="6355080"/>
            <a:ext cx="3474720" cy="365760"/>
          </a:xfrm>
        </p:spPr>
        <p:txBody>
          <a:bodyPr/>
          <a:lstStyle/>
          <a:p>
            <a:endParaRPr lang="LID4096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1216153" y="6355080"/>
            <a:ext cx="1219200" cy="365760"/>
          </a:xfrm>
        </p:spPr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21" name="Rectangle 20"/>
          <p:cNvSpPr/>
          <p:nvPr/>
        </p:nvSpPr>
        <p:spPr>
          <a:xfrm>
            <a:off x="904875" y="3648076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  <p:sp>
        <p:nvSpPr>
          <p:cNvPr id="22" name="Rectangle 21"/>
          <p:cNvSpPr/>
          <p:nvPr/>
        </p:nvSpPr>
        <p:spPr>
          <a:xfrm>
            <a:off x="904876" y="3648076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  <p:sp>
        <p:nvSpPr>
          <p:cNvPr id="32" name="Rectangle 31"/>
          <p:cNvSpPr/>
          <p:nvPr/>
        </p:nvSpPr>
        <p:spPr>
          <a:xfrm>
            <a:off x="914401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</p:spTree>
    <p:extLst>
      <p:ext uri="{BB962C8B-B14F-4D97-AF65-F5344CB8AC3E}">
        <p14:creationId xmlns:p14="http://schemas.microsoft.com/office/powerpoint/2010/main" val="2981763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FDFD5-84CB-4408-B6B8-5B92BB51DDCC}" type="datetimeFigureOut">
              <a:rPr lang="LID4096" smtClean="0"/>
              <a:t>10/15/2019</a:t>
            </a:fld>
            <a:endParaRPr lang="LID4096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72279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40"/>
            <a:ext cx="2057400" cy="5851526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1" y="274640"/>
            <a:ext cx="6019799" cy="5851526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FDFD5-84CB-4408-B6B8-5B92BB51DDCC}" type="datetimeFigureOut">
              <a:rPr lang="LID4096" smtClean="0"/>
              <a:t>10/15/2019</a:t>
            </a:fld>
            <a:endParaRPr lang="LID4096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457201" y="635317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76806" tIns="38403" rIns="76806" bIns="38403" anchor="t" compatLnSpc="1"/>
          <a:lstStyle/>
          <a:p>
            <a:endParaRPr kumimoji="0" lang="en-US" sz="2296"/>
          </a:p>
        </p:txBody>
      </p:sp>
      <p:sp>
        <p:nvSpPr>
          <p:cNvPr id="8" name="Triangle isocèle 7"/>
          <p:cNvSpPr>
            <a:spLocks noChangeAspect="1"/>
          </p:cNvSpPr>
          <p:nvPr/>
        </p:nvSpPr>
        <p:spPr>
          <a:xfrm rot="5400000">
            <a:off x="419102" y="6467475"/>
            <a:ext cx="190849" cy="12031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 rot="5400000">
            <a:off x="3629608" y="3201951"/>
            <a:ext cx="5852159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76806" tIns="38403" rIns="76806" bIns="38403" anchor="t" compatLnSpc="1"/>
          <a:lstStyle/>
          <a:p>
            <a:endParaRPr kumimoji="0" lang="en-US" sz="2296"/>
          </a:p>
        </p:txBody>
      </p:sp>
    </p:spTree>
    <p:extLst>
      <p:ext uri="{BB962C8B-B14F-4D97-AF65-F5344CB8AC3E}">
        <p14:creationId xmlns:p14="http://schemas.microsoft.com/office/powerpoint/2010/main" val="203563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FDFD5-84CB-4408-B6B8-5B92BB51DDCC}" type="datetimeFigureOut">
              <a:rPr lang="LID4096" smtClean="0"/>
              <a:t>10/15/2019</a:t>
            </a:fld>
            <a:endParaRPr lang="LID4096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1" y="1219201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27194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2971801"/>
            <a:ext cx="6858001" cy="1066800"/>
          </a:xfrm>
        </p:spPr>
        <p:txBody>
          <a:bodyPr anchor="t" anchorCtr="0"/>
          <a:lstStyle>
            <a:lvl1pPr algn="r">
              <a:buNone/>
              <a:defRPr sz="2679" b="0" cap="none" baseline="0"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295399" y="4267201"/>
            <a:ext cx="6781801" cy="1143000"/>
          </a:xfrm>
        </p:spPr>
        <p:txBody>
          <a:bodyPr anchor="t" anchorCtr="0"/>
          <a:lstStyle>
            <a:lvl1pPr marL="0" indent="0" algn="r">
              <a:buNone/>
              <a:defRPr sz="1786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14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14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1" cy="365760"/>
          </a:xfrm>
        </p:spPr>
        <p:txBody>
          <a:bodyPr/>
          <a:lstStyle/>
          <a:p>
            <a:fld id="{7E7FDFD5-84CB-4408-B6B8-5B92BB51DDCC}" type="datetimeFigureOut">
              <a:rPr lang="LID4096" smtClean="0"/>
              <a:t>10/15/2019</a:t>
            </a:fld>
            <a:endParaRPr lang="LID4096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898649" y="6355080"/>
            <a:ext cx="3474720" cy="365760"/>
          </a:xfrm>
        </p:spPr>
        <p:txBody>
          <a:bodyPr/>
          <a:lstStyle/>
          <a:p>
            <a:endParaRPr lang="LID4096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  <p:sp>
        <p:nvSpPr>
          <p:cNvPr id="8" name="Rectangle 7"/>
          <p:cNvSpPr/>
          <p:nvPr/>
        </p:nvSpPr>
        <p:spPr>
          <a:xfrm>
            <a:off x="914401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</p:spTree>
    <p:extLst>
      <p:ext uri="{BB962C8B-B14F-4D97-AF65-F5344CB8AC3E}">
        <p14:creationId xmlns:p14="http://schemas.microsoft.com/office/powerpoint/2010/main" val="35934427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8601"/>
            <a:ext cx="8229600" cy="9144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FDFD5-84CB-4408-B6B8-5B92BB51DDCC}" type="datetimeFigureOut">
              <a:rPr lang="LID4096" smtClean="0"/>
              <a:t>10/15/2019</a:t>
            </a:fld>
            <a:endParaRPr lang="LID4096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219201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3955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8601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60218" anchor="b" anchorCtr="0">
            <a:noAutofit/>
          </a:bodyPr>
          <a:lstStyle>
            <a:lvl1pPr marL="0" indent="0">
              <a:buNone/>
              <a:defRPr sz="2041" b="1">
                <a:solidFill>
                  <a:schemeClr val="accent2"/>
                </a:solidFill>
              </a:defRPr>
            </a:lvl1pPr>
            <a:lvl2pPr>
              <a:buNone/>
              <a:defRPr sz="1786" b="1"/>
            </a:lvl2pPr>
            <a:lvl3pPr>
              <a:buNone/>
              <a:defRPr sz="1531" b="1"/>
            </a:lvl3pPr>
            <a:lvl4pPr>
              <a:buNone/>
              <a:defRPr sz="1276" b="1"/>
            </a:lvl4pPr>
            <a:lvl5pPr>
              <a:buNone/>
              <a:defRPr sz="1276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8201" y="1295400"/>
            <a:ext cx="4041775" cy="685800"/>
          </a:xfrm>
          <a:noFill/>
          <a:ln>
            <a:noFill/>
          </a:ln>
        </p:spPr>
        <p:txBody>
          <a:bodyPr lIns="60218" anchor="b" anchorCtr="0"/>
          <a:lstStyle>
            <a:lvl1pPr marL="0" indent="0">
              <a:buNone/>
              <a:defRPr sz="2041" b="1">
                <a:solidFill>
                  <a:schemeClr val="accent2"/>
                </a:solidFill>
              </a:defRPr>
            </a:lvl1pPr>
            <a:lvl2pPr>
              <a:buNone/>
              <a:defRPr sz="1786" b="1"/>
            </a:lvl2pPr>
            <a:lvl3pPr>
              <a:buNone/>
              <a:defRPr sz="1531" b="1"/>
            </a:lvl3pPr>
            <a:lvl4pPr>
              <a:buNone/>
              <a:defRPr sz="1276" b="1"/>
            </a:lvl4pPr>
            <a:lvl5pPr>
              <a:buNone/>
              <a:defRPr sz="1276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FDFD5-84CB-4408-B6B8-5B92BB51DDCC}" type="datetimeFigureOut">
              <a:rPr lang="LID4096" smtClean="0"/>
              <a:t>10/15/2019</a:t>
            </a:fld>
            <a:endParaRPr lang="LID4096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133601"/>
            <a:ext cx="4038601" cy="40386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648201" y="2133601"/>
            <a:ext cx="4038601" cy="40386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33414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8601"/>
            <a:ext cx="8229600" cy="9144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FDFD5-84CB-4408-B6B8-5B92BB51DDCC}" type="datetimeFigureOut">
              <a:rPr lang="LID4096" smtClean="0"/>
              <a:t>10/15/2019</a:t>
            </a:fld>
            <a:endParaRPr lang="LID4096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6" name="Triangle isocèle 5"/>
          <p:cNvSpPr>
            <a:spLocks noChangeAspect="1"/>
          </p:cNvSpPr>
          <p:nvPr/>
        </p:nvSpPr>
        <p:spPr>
          <a:xfrm rot="5400000">
            <a:off x="419102" y="6467475"/>
            <a:ext cx="190849" cy="12031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</p:spTree>
    <p:extLst>
      <p:ext uri="{BB962C8B-B14F-4D97-AF65-F5344CB8AC3E}">
        <p14:creationId xmlns:p14="http://schemas.microsoft.com/office/powerpoint/2010/main" val="3334041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FDFD5-84CB-4408-B6B8-5B92BB51DDCC}" type="datetimeFigureOut">
              <a:rPr lang="LID4096" smtClean="0"/>
              <a:t>10/15/2019</a:t>
            </a:fld>
            <a:endParaRPr lang="LID4096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457201" y="635317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76806" tIns="38403" rIns="76806" bIns="38403" anchor="t" compatLnSpc="1"/>
          <a:lstStyle/>
          <a:p>
            <a:endParaRPr kumimoji="0" lang="en-US" sz="2296"/>
          </a:p>
        </p:txBody>
      </p:sp>
      <p:sp>
        <p:nvSpPr>
          <p:cNvPr id="6" name="Triangle isocèle 5"/>
          <p:cNvSpPr>
            <a:spLocks noChangeAspect="1"/>
          </p:cNvSpPr>
          <p:nvPr/>
        </p:nvSpPr>
        <p:spPr>
          <a:xfrm rot="5400000">
            <a:off x="419102" y="6467475"/>
            <a:ext cx="190849" cy="12031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</p:spTree>
    <p:extLst>
      <p:ext uri="{BB962C8B-B14F-4D97-AF65-F5344CB8AC3E}">
        <p14:creationId xmlns:p14="http://schemas.microsoft.com/office/powerpoint/2010/main" val="3961961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1786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324600" y="1219202"/>
            <a:ext cx="2514600" cy="4843463"/>
          </a:xfrm>
        </p:spPr>
        <p:txBody>
          <a:bodyPr/>
          <a:lstStyle>
            <a:lvl1pPr marL="0" indent="0">
              <a:lnSpc>
                <a:spcPts val="1848"/>
              </a:lnSpc>
              <a:spcAft>
                <a:spcPts val="841"/>
              </a:spcAft>
              <a:buNone/>
              <a:defRPr sz="1276">
                <a:solidFill>
                  <a:schemeClr val="tx2"/>
                </a:solidFill>
              </a:defRPr>
            </a:lvl1pPr>
            <a:lvl2pPr>
              <a:buNone/>
              <a:defRPr sz="1020"/>
            </a:lvl2pPr>
            <a:lvl3pPr>
              <a:buNone/>
              <a:defRPr sz="893"/>
            </a:lvl3pPr>
            <a:lvl4pPr>
              <a:buNone/>
              <a:defRPr sz="765"/>
            </a:lvl4pPr>
            <a:lvl5pPr>
              <a:buNone/>
              <a:defRPr sz="765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FDFD5-84CB-4408-B6B8-5B92BB51DDCC}" type="datetimeFigureOut">
              <a:rPr lang="LID4096" smtClean="0"/>
              <a:t>10/15/2019</a:t>
            </a:fld>
            <a:endParaRPr lang="LID4096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457201" y="635317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76806" tIns="38403" rIns="76806" bIns="38403" anchor="t" compatLnSpc="1"/>
          <a:lstStyle/>
          <a:p>
            <a:endParaRPr kumimoji="0" lang="en-US" sz="2296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 rot="5400000">
            <a:off x="3160646" y="3324225"/>
            <a:ext cx="6035039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76806" tIns="38403" rIns="76806" bIns="38403" anchor="t" compatLnSpc="1"/>
          <a:lstStyle/>
          <a:p>
            <a:endParaRPr kumimoji="0" lang="en-US" sz="2296" dirty="0"/>
          </a:p>
        </p:txBody>
      </p:sp>
      <p:sp>
        <p:nvSpPr>
          <p:cNvPr id="9" name="Triangle isocèle 8"/>
          <p:cNvSpPr>
            <a:spLocks noChangeAspect="1"/>
          </p:cNvSpPr>
          <p:nvPr/>
        </p:nvSpPr>
        <p:spPr>
          <a:xfrm rot="5400000">
            <a:off x="419102" y="6467475"/>
            <a:ext cx="190849" cy="12031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  <p:sp>
        <p:nvSpPr>
          <p:cNvPr id="12" name="Espace réservé du contenu 11"/>
          <p:cNvSpPr>
            <a:spLocks noGrp="1"/>
          </p:cNvSpPr>
          <p:nvPr>
            <p:ph sz="quarter" idx="1"/>
          </p:nvPr>
        </p:nvSpPr>
        <p:spPr>
          <a:xfrm>
            <a:off x="304801" y="304801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93860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500856"/>
            <a:ext cx="8229600" cy="674688"/>
          </a:xfrm>
          <a:ln>
            <a:solidFill>
              <a:schemeClr val="accent1"/>
            </a:solidFill>
          </a:ln>
        </p:spPr>
        <p:txBody>
          <a:bodyPr lIns="180655" anchor="ctr"/>
          <a:lstStyle>
            <a:lvl1pPr algn="r">
              <a:buNone/>
              <a:defRPr sz="1786" b="0">
                <a:solidFill>
                  <a:schemeClr val="tx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7201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504"/>
              </a:spcBef>
              <a:buNone/>
              <a:defRPr sz="2679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219201"/>
            <a:ext cx="8229600" cy="533399"/>
          </a:xfrm>
        </p:spPr>
        <p:txBody>
          <a:bodyPr anchor="ctr" anchorCtr="0"/>
          <a:lstStyle>
            <a:lvl1pPr marL="0" indent="0" algn="l">
              <a:buFontTx/>
              <a:buNone/>
              <a:defRPr sz="1148"/>
            </a:lvl1pPr>
            <a:lvl2pPr>
              <a:defRPr sz="1020"/>
            </a:lvl2pPr>
            <a:lvl3pPr>
              <a:defRPr sz="893"/>
            </a:lvl3pPr>
            <a:lvl4pPr>
              <a:defRPr sz="765"/>
            </a:lvl4pPr>
            <a:lvl5pPr>
              <a:defRPr sz="765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FDFD5-84CB-4408-B6B8-5B92BB51DDCC}" type="datetimeFigureOut">
              <a:rPr lang="LID4096" smtClean="0"/>
              <a:t>10/15/2019</a:t>
            </a:fld>
            <a:endParaRPr lang="LID4096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457201" y="635317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76806" tIns="38403" rIns="76806" bIns="38403" anchor="t" compatLnSpc="1"/>
          <a:lstStyle/>
          <a:p>
            <a:endParaRPr kumimoji="0" lang="en-US" sz="2296"/>
          </a:p>
        </p:txBody>
      </p:sp>
      <p:sp>
        <p:nvSpPr>
          <p:cNvPr id="9" name="Triangle isocèle 8"/>
          <p:cNvSpPr>
            <a:spLocks noChangeAspect="1"/>
          </p:cNvSpPr>
          <p:nvPr/>
        </p:nvSpPr>
        <p:spPr>
          <a:xfrm rot="5400000">
            <a:off x="419102" y="6467475"/>
            <a:ext cx="190849" cy="12031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  <p:sp>
        <p:nvSpPr>
          <p:cNvPr id="10" name="Rectangle 9"/>
          <p:cNvSpPr/>
          <p:nvPr/>
        </p:nvSpPr>
        <p:spPr>
          <a:xfrm>
            <a:off x="457201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</p:spTree>
    <p:extLst>
      <p:ext uri="{BB962C8B-B14F-4D97-AF65-F5344CB8AC3E}">
        <p14:creationId xmlns:p14="http://schemas.microsoft.com/office/powerpoint/2010/main" val="37322707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1" y="152400"/>
            <a:ext cx="8229600" cy="990600"/>
          </a:xfrm>
          <a:prstGeom prst="rect">
            <a:avLst/>
          </a:prstGeom>
        </p:spPr>
        <p:txBody>
          <a:bodyPr vert="horz" lIns="60218" tIns="30109" rIns="60218" bIns="30109" anchor="b" anchorCtr="0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1" y="1219200"/>
            <a:ext cx="8229600" cy="4910328"/>
          </a:xfrm>
          <a:prstGeom prst="rect">
            <a:avLst/>
          </a:prstGeom>
        </p:spPr>
        <p:txBody>
          <a:bodyPr vert="horz" lIns="60218" tIns="30109" rIns="60218" bIns="30109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00800" y="6356349"/>
            <a:ext cx="2289048" cy="365760"/>
          </a:xfrm>
          <a:prstGeom prst="rect">
            <a:avLst/>
          </a:prstGeom>
        </p:spPr>
        <p:txBody>
          <a:bodyPr vert="horz" lIns="60218" tIns="30109" rIns="60218" bIns="30109"/>
          <a:lstStyle>
            <a:lvl1pPr algn="l" eaLnBrk="1" latinLnBrk="0" hangingPunct="1">
              <a:defRPr kumimoji="0" sz="1148">
                <a:solidFill>
                  <a:schemeClr val="tx2"/>
                </a:solidFill>
              </a:defRPr>
            </a:lvl1pPr>
          </a:lstStyle>
          <a:p>
            <a:fld id="{7E7FDFD5-84CB-4408-B6B8-5B92BB51DDCC}" type="datetimeFigureOut">
              <a:rPr lang="LID4096" smtClean="0"/>
              <a:t>10/15/2019</a:t>
            </a:fld>
            <a:endParaRPr lang="LID4096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2898648" y="6356349"/>
            <a:ext cx="3505200" cy="365760"/>
          </a:xfrm>
          <a:prstGeom prst="rect">
            <a:avLst/>
          </a:prstGeom>
        </p:spPr>
        <p:txBody>
          <a:bodyPr vert="horz" lIns="60218" tIns="30109" rIns="60218" bIns="30109"/>
          <a:lstStyle>
            <a:lvl1pPr algn="r" eaLnBrk="1" latinLnBrk="0" hangingPunct="1">
              <a:defRPr kumimoji="0" sz="1148">
                <a:solidFill>
                  <a:schemeClr val="tx2"/>
                </a:solidFill>
              </a:defRPr>
            </a:lvl1pPr>
          </a:lstStyle>
          <a:p>
            <a:endParaRPr lang="LID4096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612648" y="6356349"/>
            <a:ext cx="1981200" cy="365760"/>
          </a:xfrm>
          <a:prstGeom prst="rect">
            <a:avLst/>
          </a:prstGeom>
        </p:spPr>
        <p:txBody>
          <a:bodyPr vert="horz" lIns="60218" tIns="30109" rIns="60218" bIns="30109"/>
          <a:lstStyle>
            <a:lvl1pPr algn="l" eaLnBrk="1" latinLnBrk="0" hangingPunct="1">
              <a:defRPr kumimoji="0" sz="1148">
                <a:solidFill>
                  <a:schemeClr val="tx2"/>
                </a:solidFill>
              </a:defRPr>
            </a:lvl1pPr>
          </a:lstStyle>
          <a:p>
            <a:fld id="{9155DACB-F8E0-4F63-9F6A-6F845592D7CB}" type="slidenum">
              <a:rPr lang="LID4096" smtClean="0"/>
              <a:t>‹N°›</a:t>
            </a:fld>
            <a:endParaRPr lang="LID4096"/>
          </a:p>
        </p:txBody>
      </p:sp>
      <p:sp>
        <p:nvSpPr>
          <p:cNvPr id="28" name="Connecteur droit 27"/>
          <p:cNvSpPr>
            <a:spLocks noChangeShapeType="1"/>
          </p:cNvSpPr>
          <p:nvPr/>
        </p:nvSpPr>
        <p:spPr bwMode="auto">
          <a:xfrm>
            <a:off x="457201" y="635317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76806" tIns="38403" rIns="76806" bIns="38403" anchor="t" compatLnSpc="1"/>
          <a:lstStyle/>
          <a:p>
            <a:endParaRPr kumimoji="0" lang="en-US" sz="2296"/>
          </a:p>
        </p:txBody>
      </p:sp>
      <p:sp>
        <p:nvSpPr>
          <p:cNvPr id="29" name="Connecteur droit 28"/>
          <p:cNvSpPr>
            <a:spLocks noChangeShapeType="1"/>
          </p:cNvSpPr>
          <p:nvPr/>
        </p:nvSpPr>
        <p:spPr bwMode="auto">
          <a:xfrm>
            <a:off x="457201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76806" tIns="38403" rIns="76806" bIns="38403" anchor="t" compatLnSpc="1"/>
          <a:lstStyle/>
          <a:p>
            <a:endParaRPr kumimoji="0" lang="en-US" sz="2296"/>
          </a:p>
        </p:txBody>
      </p:sp>
      <p:sp>
        <p:nvSpPr>
          <p:cNvPr id="10" name="Triangle isocèle 9"/>
          <p:cNvSpPr>
            <a:spLocks noChangeAspect="1"/>
          </p:cNvSpPr>
          <p:nvPr/>
        </p:nvSpPr>
        <p:spPr>
          <a:xfrm rot="5400000">
            <a:off x="419102" y="6467475"/>
            <a:ext cx="190849" cy="12031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6806" tIns="38403" rIns="76806" bIns="38403" anchor="ctr"/>
          <a:lstStyle/>
          <a:p>
            <a:pPr algn="ctr" eaLnBrk="1" latinLnBrk="0" hangingPunct="1"/>
            <a:endParaRPr kumimoji="0" lang="en-US" sz="2296"/>
          </a:p>
        </p:txBody>
      </p:sp>
    </p:spTree>
    <p:extLst>
      <p:ext uri="{BB962C8B-B14F-4D97-AF65-F5344CB8AC3E}">
        <p14:creationId xmlns:p14="http://schemas.microsoft.com/office/powerpoint/2010/main" val="1681044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2679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30425" indent="-230425" algn="l" rtl="0" eaLnBrk="1" latinLnBrk="0" hangingPunct="1">
        <a:spcBef>
          <a:spcPts val="504"/>
        </a:spcBef>
        <a:buClr>
          <a:schemeClr val="accent1"/>
        </a:buClr>
        <a:buSzPct val="76000"/>
        <a:buFont typeface="Wingdings 3"/>
        <a:buChar char=""/>
        <a:defRPr kumimoji="0" sz="2168" kern="1200">
          <a:solidFill>
            <a:schemeClr val="tx1"/>
          </a:solidFill>
          <a:latin typeface="+mn-lt"/>
          <a:ea typeface="+mn-ea"/>
          <a:cs typeface="+mn-cs"/>
        </a:defRPr>
      </a:lvl1pPr>
      <a:lvl2pPr marL="460850" indent="-230425" algn="l" rtl="0" eaLnBrk="1" latinLnBrk="0" hangingPunct="1">
        <a:spcBef>
          <a:spcPts val="420"/>
        </a:spcBef>
        <a:buClr>
          <a:schemeClr val="accent2"/>
        </a:buClr>
        <a:buSzPct val="76000"/>
        <a:buFont typeface="Wingdings 3"/>
        <a:buChar char=""/>
        <a:defRPr kumimoji="0" sz="1913" kern="1200">
          <a:solidFill>
            <a:schemeClr val="tx2"/>
          </a:solidFill>
          <a:latin typeface="+mn-lt"/>
          <a:ea typeface="+mn-ea"/>
          <a:cs typeface="+mn-cs"/>
        </a:defRPr>
      </a:lvl2pPr>
      <a:lvl3pPr marL="691275" indent="-192020" algn="l" rtl="0" eaLnBrk="1" latinLnBrk="0" hangingPunct="1">
        <a:spcBef>
          <a:spcPts val="42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1786" kern="1200">
          <a:solidFill>
            <a:schemeClr val="tx1"/>
          </a:solidFill>
          <a:latin typeface="+mn-lt"/>
          <a:ea typeface="+mn-ea"/>
          <a:cs typeface="+mn-cs"/>
        </a:defRPr>
      </a:lvl3pPr>
      <a:lvl4pPr marL="921699" indent="-192020" algn="l" rtl="0" eaLnBrk="1" latinLnBrk="0" hangingPunct="1">
        <a:spcBef>
          <a:spcPts val="335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152125" indent="-192020" algn="l" rtl="0" eaLnBrk="1" latinLnBrk="0" hangingPunct="1">
        <a:spcBef>
          <a:spcPts val="253"/>
        </a:spcBef>
        <a:buClr>
          <a:schemeClr val="accent2"/>
        </a:buClr>
        <a:buSzPct val="70000"/>
        <a:buFont typeface="Wingdings"/>
        <a:buChar char=""/>
        <a:defRPr kumimoji="0"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382550" indent="-153616" algn="l" rtl="0" eaLnBrk="1" latinLnBrk="0" hangingPunct="1">
        <a:spcBef>
          <a:spcPts val="253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276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536166" indent="-153616" algn="l" rtl="0" eaLnBrk="1" latinLnBrk="0" hangingPunct="1">
        <a:spcBef>
          <a:spcPts val="253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148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1689782" indent="-153616" algn="l" rtl="0" eaLnBrk="1" latinLnBrk="0" hangingPunct="1">
        <a:spcBef>
          <a:spcPts val="253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148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1843399" indent="-153616" algn="l" rtl="0" eaLnBrk="1" latinLnBrk="0" hangingPunct="1">
        <a:spcBef>
          <a:spcPts val="253"/>
        </a:spcBef>
        <a:buClr>
          <a:srgbClr val="9FB8CD"/>
        </a:buClr>
        <a:buSzPct val="75000"/>
        <a:buFont typeface="Wingdings 3"/>
        <a:buChar char=""/>
        <a:defRPr kumimoji="0" lang="en-US" sz="102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8404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7680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1521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5361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92020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3042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6882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0723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73EC7C-819E-4E23-A7FF-7444114D2C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6239" y="3929338"/>
            <a:ext cx="6858000" cy="605791"/>
          </a:xfrm>
        </p:spPr>
        <p:txBody>
          <a:bodyPr>
            <a:normAutofit/>
          </a:bodyPr>
          <a:lstStyle/>
          <a:p>
            <a:pPr algn="ctr"/>
            <a:r>
              <a:rPr lang="fr-FR" sz="3300" b="1" dirty="0"/>
              <a:t> TABLE RONDE 1</a:t>
            </a:r>
            <a:endParaRPr lang="fr-FR" sz="1500" b="1" dirty="0"/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D3C57A2A-D1D9-48A8-BF5F-0EC4B8444E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46239" y="5057776"/>
            <a:ext cx="6858000" cy="605790"/>
          </a:xfrm>
        </p:spPr>
        <p:txBody>
          <a:bodyPr>
            <a:normAutofit fontScale="92500" lnSpcReduction="10000"/>
          </a:bodyPr>
          <a:lstStyle/>
          <a:p>
            <a:r>
              <a:rPr lang="fr-FR" sz="2400" b="1" dirty="0"/>
              <a:t>Thème : </a:t>
            </a:r>
            <a:r>
              <a:rPr lang="fr-FR" sz="1800" b="1" dirty="0"/>
              <a:t>Les freins de la culture qualité dans les entreprises publiques et privées </a:t>
            </a:r>
            <a:endParaRPr lang="LID4096" sz="18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EFBDFBC-6413-4F8A-82F8-7F9A688EB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003" y="2045689"/>
            <a:ext cx="3463994" cy="138331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68F2BC1-516C-412D-80C8-34DB1A6A3E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899" y="289466"/>
            <a:ext cx="1402202" cy="125588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49C9B99-9423-4655-BFA7-15CC260EEE00}"/>
              </a:ext>
            </a:extLst>
          </p:cNvPr>
          <p:cNvSpPr/>
          <p:nvPr/>
        </p:nvSpPr>
        <p:spPr>
          <a:xfrm>
            <a:off x="344683" y="6186213"/>
            <a:ext cx="57266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800" u="sng" dirty="0"/>
              <a:t>Présenté par : </a:t>
            </a:r>
            <a:r>
              <a:rPr lang="fr-FR" sz="1800" b="1" dirty="0"/>
              <a:t>OUEDRAOGO Abdou Azize Wendkèta</a:t>
            </a:r>
            <a:endParaRPr lang="LID4096" sz="1800" b="1" dirty="0"/>
          </a:p>
        </p:txBody>
      </p:sp>
    </p:spTree>
    <p:extLst>
      <p:ext uri="{BB962C8B-B14F-4D97-AF65-F5344CB8AC3E}">
        <p14:creationId xmlns:p14="http://schemas.microsoft.com/office/powerpoint/2010/main" val="2998401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054144-9B98-44FB-ADE7-9FA02C2BD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0218" tIns="30109" rIns="60218" bIns="30109" anchor="ctr" anchorCtr="0">
            <a:normAutofit/>
          </a:bodyPr>
          <a:lstStyle/>
          <a:p>
            <a:r>
              <a:rPr lang="fr-FR" sz="2800" b="1" u="sng" dirty="0"/>
              <a:t>Postulats :</a:t>
            </a:r>
            <a:endParaRPr lang="LID4096" sz="2800" b="1" u="sng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6F5367F-826B-4676-AFB4-5F4418015F14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lvl="0">
              <a:lnSpc>
                <a:spcPct val="150000"/>
              </a:lnSpc>
            </a:pPr>
            <a:r>
              <a:rPr lang="fr-FR" sz="2800" dirty="0">
                <a:latin typeface="+mj-lt"/>
                <a:ea typeface="+mj-ea"/>
                <a:cs typeface="+mj-cs"/>
              </a:rPr>
              <a:t>La culture qualité n’a de sens que si elle se construit sur des </a:t>
            </a:r>
            <a:r>
              <a:rPr lang="fr-FR" sz="2800" b="1" dirty="0">
                <a:latin typeface="+mj-lt"/>
                <a:ea typeface="+mj-ea"/>
                <a:cs typeface="+mj-cs"/>
              </a:rPr>
              <a:t>valeurs partagées</a:t>
            </a:r>
            <a:r>
              <a:rPr lang="fr-FR" sz="2800" dirty="0">
                <a:latin typeface="+mj-lt"/>
                <a:ea typeface="+mj-ea"/>
                <a:cs typeface="+mj-cs"/>
              </a:rPr>
              <a:t> ;</a:t>
            </a:r>
          </a:p>
          <a:p>
            <a:pPr lvl="0">
              <a:lnSpc>
                <a:spcPct val="150000"/>
              </a:lnSpc>
            </a:pPr>
            <a:r>
              <a:rPr lang="fr-FR" sz="2800" dirty="0">
                <a:latin typeface="+mj-lt"/>
                <a:ea typeface="+mj-ea"/>
                <a:cs typeface="+mj-cs"/>
              </a:rPr>
              <a:t>Les processus qualité doivent être liés à des valeurs, à des </a:t>
            </a:r>
            <a:r>
              <a:rPr lang="fr-FR" sz="2800" b="1" dirty="0">
                <a:latin typeface="+mj-lt"/>
                <a:ea typeface="+mj-ea"/>
                <a:cs typeface="+mj-cs"/>
              </a:rPr>
              <a:t>priorités</a:t>
            </a:r>
            <a:r>
              <a:rPr lang="fr-FR" sz="2800" dirty="0">
                <a:latin typeface="+mj-lt"/>
                <a:ea typeface="+mj-ea"/>
                <a:cs typeface="+mj-cs"/>
              </a:rPr>
              <a:t> qui diffèrent pourtant d’une institution à l’autre.</a:t>
            </a:r>
          </a:p>
          <a:p>
            <a:pPr lvl="0">
              <a:lnSpc>
                <a:spcPct val="150000"/>
              </a:lnSpc>
            </a:pPr>
            <a:r>
              <a:rPr lang="fr-FR" sz="2800" dirty="0">
                <a:latin typeface="+mj-lt"/>
                <a:ea typeface="+mj-ea"/>
                <a:cs typeface="+mj-cs"/>
              </a:rPr>
              <a:t>Il n’y a pas de culture sans </a:t>
            </a:r>
            <a:r>
              <a:rPr lang="fr-FR" sz="2800" b="1" dirty="0">
                <a:latin typeface="+mj-lt"/>
                <a:ea typeface="+mj-ea"/>
                <a:cs typeface="+mj-cs"/>
              </a:rPr>
              <a:t>adhésion</a:t>
            </a:r>
            <a:r>
              <a:rPr lang="fr-FR" sz="2800" dirty="0">
                <a:latin typeface="+mj-lt"/>
                <a:ea typeface="+mj-ea"/>
                <a:cs typeface="+mj-cs"/>
              </a:rPr>
              <a:t>, sinon on se limite à appliquer des règles. </a:t>
            </a:r>
          </a:p>
          <a:p>
            <a:pPr lvl="0">
              <a:lnSpc>
                <a:spcPct val="150000"/>
              </a:lnSpc>
            </a:pPr>
            <a:r>
              <a:rPr lang="fr-FR" sz="2800" dirty="0">
                <a:latin typeface="+mj-lt"/>
                <a:ea typeface="+mj-ea"/>
                <a:cs typeface="+mj-cs"/>
              </a:rPr>
              <a:t>Un </a:t>
            </a:r>
            <a:r>
              <a:rPr lang="fr-FR" sz="2800" b="1" dirty="0">
                <a:latin typeface="+mj-lt"/>
                <a:ea typeface="+mj-ea"/>
                <a:cs typeface="+mj-cs"/>
              </a:rPr>
              <a:t>changement</a:t>
            </a:r>
            <a:r>
              <a:rPr lang="fr-FR" sz="2800" dirty="0">
                <a:latin typeface="+mj-lt"/>
                <a:ea typeface="+mj-ea"/>
                <a:cs typeface="+mj-cs"/>
              </a:rPr>
              <a:t> culturel, est un long processus</a:t>
            </a:r>
          </a:p>
        </p:txBody>
      </p:sp>
    </p:spTree>
    <p:extLst>
      <p:ext uri="{BB962C8B-B14F-4D97-AF65-F5344CB8AC3E}">
        <p14:creationId xmlns:p14="http://schemas.microsoft.com/office/powerpoint/2010/main" val="1441348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EBBA90-C840-40FD-98FD-1387ADD41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0218" tIns="30109" rIns="60218" bIns="30109" anchor="ctr" anchorCtr="0">
            <a:normAutofit/>
          </a:bodyPr>
          <a:lstStyle/>
          <a:p>
            <a:r>
              <a:rPr lang="fr-FR" sz="2800" b="1" u="sng" dirty="0"/>
              <a:t>Problématique :</a:t>
            </a:r>
            <a:endParaRPr lang="LID4096" sz="2800" b="1" u="sng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0A9EAB-C156-42E3-95D1-F3E9EF3A4F7E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</a:pPr>
            <a:r>
              <a:rPr lang="fr-FR" sz="2800" dirty="0">
                <a:latin typeface="+mj-lt"/>
                <a:ea typeface="+mj-ea"/>
                <a:cs typeface="+mj-cs"/>
              </a:rPr>
              <a:t>Quelles sont les valeurs sous-jacentes à cette culture qualité spécifique ?</a:t>
            </a:r>
          </a:p>
          <a:p>
            <a:pPr lvl="0">
              <a:lnSpc>
                <a:spcPct val="150000"/>
              </a:lnSpc>
            </a:pPr>
            <a:r>
              <a:rPr lang="fr-FR" sz="2800" dirty="0">
                <a:latin typeface="+mj-lt"/>
                <a:ea typeface="+mj-ea"/>
                <a:cs typeface="+mj-cs"/>
              </a:rPr>
              <a:t>Le thème « </a:t>
            </a:r>
            <a:r>
              <a:rPr lang="fr-FR" sz="2800" b="1" dirty="0">
                <a:latin typeface="+mj-lt"/>
                <a:ea typeface="+mj-ea"/>
                <a:cs typeface="+mj-cs"/>
              </a:rPr>
              <a:t>Faire de la culture qualité le levier de la transformation structurelle de notre économie </a:t>
            </a:r>
            <a:r>
              <a:rPr lang="fr-FR" sz="2800" dirty="0">
                <a:latin typeface="+mj-lt"/>
                <a:ea typeface="+mj-ea"/>
                <a:cs typeface="+mj-cs"/>
              </a:rPr>
              <a:t>» sous-entend-t-elle que la culture en place n’arrive pas à soutenir la transformation attendue ?</a:t>
            </a:r>
          </a:p>
          <a:p>
            <a:pPr lvl="0">
              <a:lnSpc>
                <a:spcPct val="150000"/>
              </a:lnSpc>
            </a:pPr>
            <a:r>
              <a:rPr lang="fr-FR" sz="2800" dirty="0">
                <a:latin typeface="+mj-lt"/>
                <a:ea typeface="+mj-ea"/>
                <a:cs typeface="+mj-cs"/>
              </a:rPr>
              <a:t>Quels sont donc les freins à cela ?</a:t>
            </a:r>
          </a:p>
        </p:txBody>
      </p:sp>
    </p:spTree>
    <p:extLst>
      <p:ext uri="{BB962C8B-B14F-4D97-AF65-F5344CB8AC3E}">
        <p14:creationId xmlns:p14="http://schemas.microsoft.com/office/powerpoint/2010/main" val="1055949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7C0F45-0C6A-4ED4-AB0B-215AC3779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0218" tIns="30109" rIns="60218" bIns="30109" anchor="ctr" anchorCtr="0">
            <a:normAutofit/>
          </a:bodyPr>
          <a:lstStyle/>
          <a:p>
            <a:r>
              <a:rPr lang="fr-FR" sz="2800" b="1" u="sng" dirty="0"/>
              <a:t>Aperçu de la culture qualité dans les entreprises burkinabè</a:t>
            </a:r>
            <a:endParaRPr lang="LID4096" sz="2800" b="1" u="sng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92B0F5B-ABAC-4E88-89F2-FCE9CE78A8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54325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23D109A-9376-48FD-9DCC-87DFE29EF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u="sng" dirty="0"/>
              <a:t>Culture qualité dans les entreprises burkinabè</a:t>
            </a:r>
            <a:endParaRPr lang="LID4096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6A8F673-B62A-4864-9ACF-37C3893BB5B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fr-FR" sz="3200" b="1" u="sng" dirty="0"/>
              <a:t>Secteur primaire </a:t>
            </a:r>
            <a:r>
              <a:rPr lang="fr-FR" sz="3200" dirty="0"/>
              <a:t>marqué principalement par l’agriculture, avec une réticence à l’amélioration: Preuve « l’éternelle </a:t>
            </a:r>
            <a:r>
              <a:rPr lang="fr-FR" sz="3200" b="1" dirty="0"/>
              <a:t>daba »,</a:t>
            </a:r>
          </a:p>
          <a:p>
            <a:pPr algn="just">
              <a:lnSpc>
                <a:spcPct val="150000"/>
              </a:lnSpc>
            </a:pPr>
            <a:r>
              <a:rPr lang="fr-FR" sz="3200" b="1" u="sng" dirty="0"/>
              <a:t>Secteur secondaire et tertiaires </a:t>
            </a:r>
            <a:r>
              <a:rPr lang="fr-FR" sz="3200" dirty="0"/>
              <a:t>toujours faibles avec une influence importante de l’Etat;</a:t>
            </a:r>
          </a:p>
          <a:p>
            <a:pPr algn="just">
              <a:lnSpc>
                <a:spcPct val="150000"/>
              </a:lnSpc>
            </a:pPr>
            <a:r>
              <a:rPr lang="fr-FR" sz="3200" b="1" u="sng" dirty="0"/>
              <a:t>Le secteur des entreprises privées burkinabè </a:t>
            </a:r>
            <a:r>
              <a:rPr lang="fr-FR" sz="3200" dirty="0"/>
              <a:t>est porté également par une forte « </a:t>
            </a:r>
            <a:r>
              <a:rPr lang="fr-FR" sz="3200" b="1" dirty="0" err="1"/>
              <a:t>informalisation</a:t>
            </a:r>
            <a:r>
              <a:rPr lang="fr-FR" sz="3200" b="1" dirty="0"/>
              <a:t> »</a:t>
            </a:r>
            <a:r>
              <a:rPr lang="fr-FR" sz="3200" dirty="0"/>
              <a:t>.</a:t>
            </a:r>
            <a:endParaRPr lang="LID4096" sz="3200" dirty="0"/>
          </a:p>
        </p:txBody>
      </p:sp>
    </p:spTree>
    <p:extLst>
      <p:ext uri="{BB962C8B-B14F-4D97-AF65-F5344CB8AC3E}">
        <p14:creationId xmlns:p14="http://schemas.microsoft.com/office/powerpoint/2010/main" val="572489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23D109A-9376-48FD-9DCC-87DFE29EF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u="sng" dirty="0"/>
              <a:t>Culture qualité dans les entreprises burkinabè</a:t>
            </a:r>
            <a:endParaRPr lang="LID4096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6A8F673-B62A-4864-9ACF-37C3893BB5B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fr-FR" sz="3200" b="1" u="sng" dirty="0"/>
              <a:t>Quelques constats:</a:t>
            </a:r>
          </a:p>
          <a:p>
            <a:pPr lvl="1" algn="just">
              <a:lnSpc>
                <a:spcPct val="150000"/>
              </a:lnSpc>
            </a:pPr>
            <a:r>
              <a:rPr lang="fr-FR" sz="2945" dirty="0"/>
              <a:t>Faible professionnalisation des métiers;</a:t>
            </a:r>
          </a:p>
          <a:p>
            <a:pPr lvl="1" algn="just">
              <a:lnSpc>
                <a:spcPct val="150000"/>
              </a:lnSpc>
            </a:pPr>
            <a:r>
              <a:rPr lang="fr-FR" sz="2945" dirty="0"/>
              <a:t>Faible recours à la main d’œuvre qualifiée;</a:t>
            </a:r>
          </a:p>
          <a:p>
            <a:pPr lvl="1" algn="just">
              <a:lnSpc>
                <a:spcPct val="150000"/>
              </a:lnSpc>
            </a:pPr>
            <a:r>
              <a:rPr lang="fr-FR" sz="2945" dirty="0"/>
              <a:t>Culture poussée du caractère informel de la production de biens et services;</a:t>
            </a:r>
          </a:p>
          <a:p>
            <a:pPr lvl="1" algn="just">
              <a:lnSpc>
                <a:spcPct val="150000"/>
              </a:lnSpc>
            </a:pPr>
            <a:r>
              <a:rPr lang="fr-FR" sz="2945" dirty="0"/>
              <a:t>Faible intégration de la notion de processus</a:t>
            </a:r>
            <a:endParaRPr lang="LID4096" sz="2945" dirty="0"/>
          </a:p>
        </p:txBody>
      </p:sp>
    </p:spTree>
    <p:extLst>
      <p:ext uri="{BB962C8B-B14F-4D97-AF65-F5344CB8AC3E}">
        <p14:creationId xmlns:p14="http://schemas.microsoft.com/office/powerpoint/2010/main" val="1119036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DAA192-21E9-423C-B55D-51955655C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0218" tIns="30109" rIns="60218" bIns="30109" anchor="ctr" anchorCtr="0">
            <a:normAutofit fontScale="90000"/>
          </a:bodyPr>
          <a:lstStyle/>
          <a:p>
            <a:r>
              <a:rPr lang="fr-FR" sz="2800" b="1" u="sng" dirty="0"/>
              <a:t>Freins à la culture qualité dans les entreprises publiques et privées burkinabè ;</a:t>
            </a:r>
            <a:endParaRPr lang="fr-BF" sz="2800" b="1" u="sng" dirty="0"/>
          </a:p>
          <a:p>
            <a:endParaRPr lang="LID4096" sz="2800" b="1" u="sng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CCF4EF0-6EA5-4E4D-A46B-E8A4D8AA43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71859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2774AE-79BF-4D18-993D-775106241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52400"/>
            <a:ext cx="8678779" cy="990600"/>
          </a:xfrm>
        </p:spPr>
        <p:txBody>
          <a:bodyPr vert="horz" lIns="60218" tIns="30109" rIns="60218" bIns="30109" anchor="ctr" anchorCtr="0">
            <a:normAutofit/>
          </a:bodyPr>
          <a:lstStyle/>
          <a:p>
            <a:r>
              <a:rPr lang="fr-FR" sz="2400" b="1" u="sng" dirty="0"/>
              <a:t>Quelles entraves  entreprises publiques et privées </a:t>
            </a:r>
            <a:endParaRPr lang="LID4096" sz="2400" b="1" u="sng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14FF087-DE8E-4401-91B8-BE43D684230F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 algn="just">
              <a:lnSpc>
                <a:spcPct val="150000"/>
              </a:lnSpc>
            </a:pPr>
            <a:r>
              <a:rPr lang="fr-FR" sz="2400" dirty="0">
                <a:latin typeface="+mj-lt"/>
                <a:ea typeface="+mj-ea"/>
                <a:cs typeface="+mj-cs"/>
              </a:rPr>
              <a:t>la non visibilité des orientations,</a:t>
            </a:r>
          </a:p>
          <a:p>
            <a:pPr lvl="0" algn="just">
              <a:lnSpc>
                <a:spcPct val="150000"/>
              </a:lnSpc>
            </a:pPr>
            <a:r>
              <a:rPr lang="fr-FR" sz="2400" dirty="0">
                <a:latin typeface="+mj-lt"/>
                <a:ea typeface="+mj-ea"/>
                <a:cs typeface="+mj-cs"/>
              </a:rPr>
              <a:t>motivation, dévouement, imagination, autonomie, savoir-faire, disponibilité, intelligence</a:t>
            </a:r>
          </a:p>
          <a:p>
            <a:pPr lvl="0" algn="just">
              <a:lnSpc>
                <a:spcPct val="150000"/>
              </a:lnSpc>
            </a:pPr>
            <a:r>
              <a:rPr lang="fr-FR" sz="2400" dirty="0">
                <a:latin typeface="+mj-lt"/>
                <a:ea typeface="+mj-ea"/>
                <a:cs typeface="+mj-cs"/>
              </a:rPr>
              <a:t>la non obligation de résultats,</a:t>
            </a:r>
          </a:p>
          <a:p>
            <a:pPr lvl="0" algn="just">
              <a:lnSpc>
                <a:spcPct val="150000"/>
              </a:lnSpc>
            </a:pPr>
            <a:r>
              <a:rPr lang="fr-FR" sz="2400" dirty="0">
                <a:latin typeface="+mj-lt"/>
                <a:ea typeface="+mj-ea"/>
                <a:cs typeface="+mj-cs"/>
              </a:rPr>
              <a:t>la non obligation de rendre compte et donc l’impossibilité d’évaluer les actions politiques,</a:t>
            </a:r>
          </a:p>
          <a:p>
            <a:pPr lvl="0" algn="just">
              <a:lnSpc>
                <a:spcPct val="150000"/>
              </a:lnSpc>
            </a:pPr>
            <a:r>
              <a:rPr lang="fr-FR" sz="2400" dirty="0">
                <a:latin typeface="+mj-lt"/>
                <a:ea typeface="+mj-ea"/>
                <a:cs typeface="+mj-cs"/>
              </a:rPr>
              <a:t>la fragmentation des projets et donc l’émiettement des moyens voire leur dispersion dans les méandres et les dédales administratives.</a:t>
            </a:r>
          </a:p>
          <a:p>
            <a:pPr algn="just"/>
            <a:endParaRPr lang="LID4096" sz="1600" dirty="0"/>
          </a:p>
          <a:p>
            <a:pPr algn="just"/>
            <a:endParaRPr lang="fr-FR" sz="1600" dirty="0"/>
          </a:p>
          <a:p>
            <a:pPr algn="just"/>
            <a:endParaRPr lang="fr-FR" sz="1600" dirty="0"/>
          </a:p>
          <a:p>
            <a:pPr algn="just"/>
            <a:endParaRPr lang="fr-FR" sz="1600" dirty="0"/>
          </a:p>
          <a:p>
            <a:pPr algn="just"/>
            <a:endParaRPr lang="fr-FR" sz="1600" dirty="0"/>
          </a:p>
          <a:p>
            <a:pPr algn="just"/>
            <a:endParaRPr lang="LID4096" sz="1600" dirty="0"/>
          </a:p>
        </p:txBody>
      </p:sp>
    </p:spTree>
    <p:extLst>
      <p:ext uri="{BB962C8B-B14F-4D97-AF65-F5344CB8AC3E}">
        <p14:creationId xmlns:p14="http://schemas.microsoft.com/office/powerpoint/2010/main" val="8664532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2774AE-79BF-4D18-993D-775106241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0218" tIns="30109" rIns="60218" bIns="30109" anchor="ctr" anchorCtr="0">
            <a:normAutofit/>
          </a:bodyPr>
          <a:lstStyle/>
          <a:p>
            <a:r>
              <a:rPr lang="fr-FR" sz="2400" b="1" u="sng" dirty="0"/>
              <a:t>Quelles entraves  entreprises publiques et privées </a:t>
            </a:r>
            <a:endParaRPr lang="LID4096" sz="2400" b="1" u="sng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14FF087-DE8E-4401-91B8-BE43D684230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1" y="1219201"/>
            <a:ext cx="8229600" cy="2743199"/>
          </a:xfrm>
        </p:spPr>
        <p:txBody>
          <a:bodyPr>
            <a:normAutofit/>
          </a:bodyPr>
          <a:lstStyle/>
          <a:p>
            <a:pPr lvl="0"/>
            <a:r>
              <a:rPr lang="fr-FR" sz="3600" dirty="0">
                <a:latin typeface="+mj-lt"/>
                <a:ea typeface="+mj-ea"/>
                <a:cs typeface="+mj-cs"/>
              </a:rPr>
              <a:t>Entraves culturelles :</a:t>
            </a:r>
          </a:p>
          <a:p>
            <a:pPr lvl="1"/>
            <a:r>
              <a:rPr lang="fr-FR" sz="2545" dirty="0"/>
              <a:t>Conflit de génération, discontinuité générationnelle</a:t>
            </a:r>
          </a:p>
          <a:p>
            <a:pPr lvl="1"/>
            <a:r>
              <a:rPr lang="fr-FR" sz="2545" dirty="0"/>
              <a:t>Culture du silence, </a:t>
            </a:r>
          </a:p>
          <a:p>
            <a:pPr lvl="1"/>
            <a:r>
              <a:rPr lang="fr-FR" sz="2545" dirty="0"/>
              <a:t>Absence d’esprit critique, </a:t>
            </a:r>
          </a:p>
          <a:p>
            <a:pPr lvl="1"/>
            <a:r>
              <a:rPr lang="fr-FR" sz="2545" dirty="0"/>
              <a:t>Absence de </a:t>
            </a:r>
            <a:r>
              <a:rPr lang="fr-FR" sz="2545" b="1" dirty="0"/>
              <a:t>transparence</a:t>
            </a:r>
            <a:r>
              <a:rPr lang="fr-FR" sz="2545" dirty="0"/>
              <a:t>.</a:t>
            </a:r>
          </a:p>
          <a:p>
            <a:endParaRPr lang="LID4096" sz="2400" dirty="0"/>
          </a:p>
          <a:p>
            <a:endParaRPr lang="fr-FR" sz="2400" dirty="0"/>
          </a:p>
          <a:p>
            <a:endParaRPr lang="fr-FR" sz="2400" dirty="0"/>
          </a:p>
          <a:p>
            <a:endParaRPr lang="fr-FR" sz="2400" dirty="0"/>
          </a:p>
          <a:p>
            <a:endParaRPr lang="fr-FR" sz="2400" dirty="0"/>
          </a:p>
          <a:p>
            <a:endParaRPr lang="LID4096" sz="2400" dirty="0"/>
          </a:p>
        </p:txBody>
      </p:sp>
    </p:spTree>
    <p:extLst>
      <p:ext uri="{BB962C8B-B14F-4D97-AF65-F5344CB8AC3E}">
        <p14:creationId xmlns:p14="http://schemas.microsoft.com/office/powerpoint/2010/main" val="19491300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45CE1F-9448-4E88-B6C8-207E6A34B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0218" tIns="30109" rIns="60218" bIns="30109" anchor="ctr" anchorCtr="0">
            <a:normAutofit/>
          </a:bodyPr>
          <a:lstStyle/>
          <a:p>
            <a:r>
              <a:rPr lang="fr-FR" sz="2800" b="1" u="sng" dirty="0"/>
              <a:t>Conclusion - Cathédrale de York</a:t>
            </a:r>
            <a:endParaRPr lang="LID4096" sz="2800" b="1" u="sng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15CF4C0-A79A-4C4F-B339-29F06AF3524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219201"/>
            <a:ext cx="8686799" cy="4636168"/>
          </a:xfrm>
        </p:spPr>
        <p:txBody>
          <a:bodyPr>
            <a:normAutofit/>
          </a:bodyPr>
          <a:lstStyle/>
          <a:p>
            <a:r>
              <a:rPr lang="fr-FR" dirty="0"/>
              <a:t>Début de construction 627 pour le baptême d’un roi</a:t>
            </a:r>
          </a:p>
          <a:p>
            <a:r>
              <a:rPr lang="fr-FR" dirty="0"/>
              <a:t>En 741, l'église fut détruite par le feu et reconstruite en une structure plus importante</a:t>
            </a:r>
          </a:p>
          <a:p>
            <a:r>
              <a:rPr lang="fr-FR" dirty="0"/>
              <a:t>La cathédrale fut agrandie et par suite endommagée par une incendie en </a:t>
            </a:r>
            <a:r>
              <a:rPr lang="fr-FR" b="1" dirty="0"/>
              <a:t>1069</a:t>
            </a:r>
          </a:p>
          <a:p>
            <a:r>
              <a:rPr lang="fr-BF" dirty="0"/>
              <a:t>1080</a:t>
            </a:r>
            <a:r>
              <a:rPr lang="fr-FR" dirty="0"/>
              <a:t>-1100 construction de la cathédrale;</a:t>
            </a:r>
          </a:p>
          <a:p>
            <a:r>
              <a:rPr lang="fr-FR" b="1" dirty="0"/>
              <a:t>… </a:t>
            </a:r>
          </a:p>
          <a:p>
            <a:r>
              <a:rPr lang="fr-FR" b="1" dirty="0"/>
              <a:t>…</a:t>
            </a:r>
          </a:p>
          <a:p>
            <a:r>
              <a:rPr lang="fr-FR" b="1" dirty="0"/>
              <a:t>…</a:t>
            </a:r>
          </a:p>
          <a:p>
            <a:r>
              <a:rPr lang="fr-FR" dirty="0"/>
              <a:t>En1472, elle fut déclarée achevée</a:t>
            </a:r>
          </a:p>
          <a:p>
            <a:r>
              <a:rPr lang="fr-FR" dirty="0"/>
              <a:t> </a:t>
            </a:r>
            <a:r>
              <a:rPr lang="fr-FR" b="1" dirty="0">
                <a:solidFill>
                  <a:schemeClr val="accent1">
                    <a:lumMod val="50000"/>
                  </a:schemeClr>
                </a:solidFill>
              </a:rPr>
              <a:t>Au total, la construction de la cathédrale d'York prit plus de 250 ans. </a:t>
            </a:r>
            <a:endParaRPr lang="LID4096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0C5189A-E3D5-42AE-90F8-D696FF86C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7545" y="2877226"/>
            <a:ext cx="2669255" cy="2006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1190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2F15EA-FA75-4E4B-B1DD-EA37501CF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832" y="450710"/>
            <a:ext cx="8229600" cy="674688"/>
          </a:xfrm>
        </p:spPr>
        <p:txBody>
          <a:bodyPr>
            <a:noAutofit/>
          </a:bodyPr>
          <a:lstStyle/>
          <a:p>
            <a:r>
              <a:rPr lang="fr-FR" sz="3200" b="1" dirty="0"/>
              <a:t>Merci pour votre aimable attention !</a:t>
            </a:r>
            <a:endParaRPr lang="LID4096" sz="3200" b="1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E96A046-29C0-4B07-9561-727B0499C2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53654" y="5615930"/>
            <a:ext cx="3019841" cy="6148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3600" dirty="0"/>
              <a:t>« Quo </a:t>
            </a:r>
            <a:r>
              <a:rPr lang="fr-FR" sz="3600" dirty="0" err="1"/>
              <a:t>vadis</a:t>
            </a:r>
            <a:r>
              <a:rPr lang="fr-FR" sz="3600" dirty="0"/>
              <a:t>? » </a:t>
            </a:r>
            <a:endParaRPr lang="LID4096" sz="36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AC22B08-FB40-4C04-AEB2-5F7BB79D10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927" r="10890" b="9401"/>
          <a:stretch/>
        </p:blipFill>
        <p:spPr>
          <a:xfrm>
            <a:off x="5991727" y="1454994"/>
            <a:ext cx="2581768" cy="394801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91948AB-02BF-4F8F-B5F7-AA43560D6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549" y="1387708"/>
            <a:ext cx="4195262" cy="412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0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7950D7-61C6-4DF0-92C8-4B68B3AB6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2800" b="1" u="sng" dirty="0"/>
              <a:t>SOMMAIRE</a:t>
            </a:r>
            <a:endParaRPr lang="fr-FR" sz="28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086F50F-CFE1-4CC0-B097-3A24F513BD6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 anchor="ctr">
            <a:normAutofit/>
          </a:bodyPr>
          <a:lstStyle/>
          <a:p>
            <a:pPr lvl="0">
              <a:lnSpc>
                <a:spcPct val="150000"/>
              </a:lnSpc>
            </a:pPr>
            <a:r>
              <a:rPr lang="fr-FR" sz="2400" dirty="0"/>
              <a:t>Rappels : Objectifs /</a:t>
            </a:r>
            <a:r>
              <a:rPr lang="fr-FR" sz="2400" dirty="0">
                <a:latin typeface="+mj-lt"/>
                <a:ea typeface="+mj-ea"/>
                <a:cs typeface="+mj-cs"/>
              </a:rPr>
              <a:t>Sous-thèmes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2800" dirty="0">
                <a:latin typeface="+mj-lt"/>
                <a:ea typeface="+mj-ea"/>
                <a:cs typeface="+mj-cs"/>
              </a:rPr>
              <a:t>Introduction – conceptualisation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fr-FR" sz="2800" dirty="0"/>
              <a:t>Aperçu de la culture qualité dans les entreprises burkinabè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fr-FR" sz="2800" dirty="0"/>
              <a:t>Freins à la culture qualité dans les entreprises publiques et privées burkinabè 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fr-FR" sz="2800" dirty="0">
                <a:latin typeface="+mj-lt"/>
                <a:ea typeface="+mj-ea"/>
                <a:cs typeface="+mj-cs"/>
              </a:rPr>
              <a:t>Conclusion</a:t>
            </a:r>
            <a:endParaRPr lang="fr-FR" sz="24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5714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24827F-5B1E-47DB-8270-77BAFA9FB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0218" tIns="30109" rIns="60218" bIns="30109" anchor="ctr" anchorCtr="0">
            <a:normAutofit/>
          </a:bodyPr>
          <a:lstStyle/>
          <a:p>
            <a:r>
              <a:rPr lang="fr-FR" sz="2800" b="1" u="sng" dirty="0"/>
              <a:t> </a:t>
            </a:r>
            <a:r>
              <a:rPr lang="fr-FR" sz="2800" b="1" u="sng"/>
              <a:t>Objectifs  </a:t>
            </a:r>
            <a:endParaRPr lang="LID4096" sz="2800" b="1" u="sng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ACDF459-1782-4E4E-8C8F-1C2B4B962216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lvl="0" algn="just"/>
            <a:r>
              <a:rPr lang="fr-FR" sz="3300" b="1" u="sng" dirty="0">
                <a:latin typeface="+mj-lt"/>
                <a:ea typeface="+mj-ea"/>
                <a:cs typeface="+mj-cs"/>
              </a:rPr>
              <a:t>OG: </a:t>
            </a:r>
          </a:p>
          <a:p>
            <a:pPr marL="442913" indent="0" algn="just">
              <a:buNone/>
            </a:pPr>
            <a:r>
              <a:rPr lang="fr-FR" sz="3300" dirty="0">
                <a:latin typeface="+mj-lt"/>
                <a:ea typeface="+mj-ea"/>
                <a:cs typeface="+mj-cs"/>
              </a:rPr>
              <a:t>Les freins à la culture qualité dans les entreprises publiques et privées et proposer des solutions pour la promotion de la culture qualité dans ces organisations.</a:t>
            </a:r>
          </a:p>
          <a:p>
            <a:pPr lvl="0" algn="just"/>
            <a:r>
              <a:rPr lang="fr-FR" sz="3300" b="1" u="sng" dirty="0">
                <a:latin typeface="+mj-lt"/>
                <a:ea typeface="+mj-ea"/>
                <a:cs typeface="+mj-cs"/>
              </a:rPr>
              <a:t>OS</a:t>
            </a:r>
          </a:p>
          <a:p>
            <a:pPr lvl="1" algn="just"/>
            <a:r>
              <a:rPr lang="fr-FR" sz="3045" dirty="0">
                <a:latin typeface="+mj-lt"/>
                <a:ea typeface="+mj-ea"/>
                <a:cs typeface="+mj-cs"/>
              </a:rPr>
              <a:t>Faire l’état des lieux de la culture qualité dans les entreprises publiques et privées au Burkina Faso ;</a:t>
            </a:r>
          </a:p>
          <a:p>
            <a:pPr lvl="1" algn="just"/>
            <a:r>
              <a:rPr lang="fr-FR" sz="3045" dirty="0">
                <a:latin typeface="+mj-lt"/>
                <a:ea typeface="+mj-ea"/>
                <a:cs typeface="+mj-cs"/>
              </a:rPr>
              <a:t>Identifier les freins au développement de la culture qualité dans les entreprises ;</a:t>
            </a:r>
          </a:p>
          <a:p>
            <a:pPr lvl="1" algn="just"/>
            <a:r>
              <a:rPr lang="fr-FR" sz="3045" dirty="0">
                <a:latin typeface="+mj-lt"/>
                <a:ea typeface="+mj-ea"/>
                <a:cs typeface="+mj-cs"/>
              </a:rPr>
              <a:t>Proposer les solutions pour promouvoir la culture qualité en entreprises.</a:t>
            </a:r>
          </a:p>
        </p:txBody>
      </p:sp>
    </p:spTree>
    <p:extLst>
      <p:ext uri="{BB962C8B-B14F-4D97-AF65-F5344CB8AC3E}">
        <p14:creationId xmlns:p14="http://schemas.microsoft.com/office/powerpoint/2010/main" val="2286722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7F4A99-8B43-4962-A712-518C51273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0218" tIns="30109" rIns="60218" bIns="30109" anchor="ctr" anchorCtr="0">
            <a:normAutofit/>
          </a:bodyPr>
          <a:lstStyle/>
          <a:p>
            <a:r>
              <a:rPr lang="fr-FR" sz="2800" b="1" u="sng"/>
              <a:t>Sous-thèmes</a:t>
            </a:r>
            <a:endParaRPr lang="LID4096" sz="2800" b="1" u="sng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8A92D99-1C91-4BF2-BB69-41B58FE6AA11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fr-FR" sz="3300" dirty="0">
                <a:latin typeface="+mj-lt"/>
                <a:ea typeface="+mj-ea"/>
                <a:cs typeface="+mj-cs"/>
              </a:rPr>
              <a:t>Aperçu de la culture qualité dans les entreprises burkinabè ;</a:t>
            </a:r>
          </a:p>
          <a:p>
            <a:pPr lvl="0" algn="just"/>
            <a:r>
              <a:rPr lang="fr-FR" sz="3300" dirty="0">
                <a:latin typeface="+mj-lt"/>
                <a:ea typeface="+mj-ea"/>
                <a:cs typeface="+mj-cs"/>
              </a:rPr>
              <a:t>Freins à la culture qualité dans les entreprises publiques et privées burkinabè ;</a:t>
            </a:r>
          </a:p>
          <a:p>
            <a:pPr lvl="0" algn="just"/>
            <a:r>
              <a:rPr lang="fr-FR" sz="3300" dirty="0">
                <a:latin typeface="+mj-lt"/>
                <a:ea typeface="+mj-ea"/>
                <a:cs typeface="+mj-cs"/>
              </a:rPr>
              <a:t>Solutions d’amélioration de la culture qualité dans les entreprises publiques et privées.</a:t>
            </a:r>
          </a:p>
        </p:txBody>
      </p:sp>
    </p:spTree>
    <p:extLst>
      <p:ext uri="{BB962C8B-B14F-4D97-AF65-F5344CB8AC3E}">
        <p14:creationId xmlns:p14="http://schemas.microsoft.com/office/powerpoint/2010/main" val="664369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627FB4E-0222-4D91-8EC8-A6BDF98C4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2800" b="1" u="sng" dirty="0"/>
              <a:t>Introduction - conceptualisation</a:t>
            </a:r>
            <a:endParaRPr lang="LID4096" sz="2800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69E3E16-512B-4585-98C1-14B0DD017B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1C16340-C85B-4ACD-A157-9233984BE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5976" y="361822"/>
            <a:ext cx="2432047" cy="2381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841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FEC80A-1F7B-4FA3-BB56-62D015DF1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0218" tIns="30109" rIns="60218" bIns="30109" anchor="ctr" anchorCtr="0">
            <a:normAutofit/>
          </a:bodyPr>
          <a:lstStyle/>
          <a:p>
            <a:r>
              <a:rPr lang="fr-FR" sz="2800" b="1" u="sng" dirty="0"/>
              <a:t>Introduction - conceptualisation</a:t>
            </a:r>
            <a:endParaRPr lang="LID4096" sz="2800" b="1" u="sng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3188B43-FCB6-4CD0-BFE4-8567CD9849C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89934" y="1356852"/>
            <a:ext cx="7925415" cy="4955458"/>
          </a:xfrm>
        </p:spPr>
        <p:txBody>
          <a:bodyPr>
            <a:normAutofit/>
          </a:bodyPr>
          <a:lstStyle/>
          <a:p>
            <a:pPr lvl="0" algn="just"/>
            <a:r>
              <a:rPr lang="fr-FR" sz="28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« Dans son sens le plus large, la culture peut aujourd’hui être considérée comme l'ensemble des traits distinctifs, spirituels, matériels, intellectuels et affectifs, qui caractérisent une société ou un groupe social. </a:t>
            </a:r>
          </a:p>
          <a:p>
            <a:pPr lvl="0" algn="just"/>
            <a:r>
              <a:rPr lang="fr-FR" sz="28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Elle englobe, outre les arts, les lettres et les sciences, les modes de vie, les lois, les systèmes de valeurs, les traditions et les croyances » selon </a:t>
            </a:r>
            <a:r>
              <a:rPr lang="fr-FR" sz="28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l'UNESCO</a:t>
            </a:r>
            <a:r>
              <a:rPr lang="fr-FR" sz="28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9217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6E8006-7AF4-410B-BB35-19FF414B4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0218" tIns="30109" rIns="60218" bIns="30109" anchor="ctr" anchorCtr="0">
            <a:normAutofit/>
          </a:bodyPr>
          <a:lstStyle/>
          <a:p>
            <a:r>
              <a:rPr lang="fr-FR" sz="2800" b="1" u="sng" dirty="0"/>
              <a:t>Introduction - conceptualisation</a:t>
            </a:r>
            <a:endParaRPr lang="LID4096" sz="2800" b="1" u="sng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8294174-C24A-49D4-B6D5-0D7DBE3F786F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 anchor="ctr"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fr-FR" sz="2800" dirty="0"/>
              <a:t>La culture est, « un </a:t>
            </a:r>
            <a:r>
              <a:rPr lang="fr-FR" sz="2800" b="1" dirty="0"/>
              <a:t>ensemble lié de manières </a:t>
            </a:r>
            <a:r>
              <a:rPr lang="fr-FR" sz="2800" dirty="0"/>
              <a:t>de penser, de sentir et d'agir plus ou moins formalisées qui, étant </a:t>
            </a:r>
            <a:r>
              <a:rPr lang="fr-FR" sz="2800" b="1" dirty="0"/>
              <a:t>apprises et partagées </a:t>
            </a:r>
            <a:r>
              <a:rPr lang="fr-FR" sz="2800" dirty="0"/>
              <a:t>par une </a:t>
            </a:r>
            <a:r>
              <a:rPr lang="fr-FR" sz="2800" b="1" dirty="0"/>
              <a:t>pluralité de personnes</a:t>
            </a:r>
            <a:r>
              <a:rPr lang="fr-FR" sz="2800" dirty="0"/>
              <a:t>, servent, d'une manière à la fois objective et symbolique, à </a:t>
            </a:r>
            <a:r>
              <a:rPr lang="fr-FR" sz="2800" b="1" dirty="0"/>
              <a:t>constituer ces personnes en une collectivité particulière et distincte</a:t>
            </a:r>
            <a:r>
              <a:rPr lang="fr-FR" sz="2800" dirty="0"/>
              <a:t>. » </a:t>
            </a:r>
            <a:r>
              <a:rPr lang="fr-FR" sz="1900" b="1" dirty="0">
                <a:solidFill>
                  <a:schemeClr val="accent1"/>
                </a:solidFill>
              </a:rPr>
              <a:t>(Guy Rocher, 1969, 88). sociologue québécois</a:t>
            </a:r>
            <a:r>
              <a:rPr lang="fr-FR" sz="2400" dirty="0"/>
              <a:t> </a:t>
            </a:r>
          </a:p>
          <a:p>
            <a:pPr algn="just">
              <a:lnSpc>
                <a:spcPct val="150000"/>
              </a:lnSpc>
            </a:pPr>
            <a:r>
              <a:rPr lang="fr-FR" sz="2800" dirty="0"/>
              <a:t>La culture est une programmation mentale collective propre à un groupe d’individus.  </a:t>
            </a:r>
            <a:r>
              <a:rPr lang="fr-FR" sz="1900" b="1" dirty="0">
                <a:solidFill>
                  <a:schemeClr val="accent1"/>
                </a:solidFill>
              </a:rPr>
              <a:t>Geert Hofstede</a:t>
            </a:r>
            <a:endParaRPr lang="LID4096" sz="1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483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260E0B-4D4A-43E4-AB80-8AEF61B09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0218" tIns="30109" rIns="60218" bIns="30109" anchor="ctr" anchorCtr="0">
            <a:normAutofit/>
          </a:bodyPr>
          <a:lstStyle/>
          <a:p>
            <a:r>
              <a:rPr lang="fr-FR" sz="2800" b="1" u="sng" dirty="0"/>
              <a:t>Introduction - conceptualisation</a:t>
            </a:r>
            <a:endParaRPr lang="LID4096" sz="2800" b="1" u="sng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7D35416-8307-4909-8296-C76268C9A91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1" y="1219200"/>
            <a:ext cx="8229600" cy="5093109"/>
          </a:xfrm>
        </p:spPr>
        <p:txBody>
          <a:bodyPr>
            <a:normAutofit/>
          </a:bodyPr>
          <a:lstStyle/>
          <a:p>
            <a:pPr algn="just"/>
            <a:r>
              <a:rPr lang="fr-FR" sz="2800" b="1" dirty="0"/>
              <a:t>la </a:t>
            </a:r>
            <a:r>
              <a:rPr lang="fr-FR" sz="2800" b="1" i="1" dirty="0"/>
              <a:t>culture individuelle</a:t>
            </a:r>
            <a:r>
              <a:rPr lang="fr-FR" sz="2800" b="1" dirty="0"/>
              <a:t> </a:t>
            </a:r>
            <a:r>
              <a:rPr lang="fr-FR" sz="2800" dirty="0"/>
              <a:t>de chacun, </a:t>
            </a:r>
          </a:p>
          <a:p>
            <a:pPr lvl="1" algn="just"/>
            <a:r>
              <a:rPr lang="fr-FR" sz="2545" dirty="0"/>
              <a:t>construction personnelle de ses connaissances donnant la culture générale ; </a:t>
            </a:r>
          </a:p>
          <a:p>
            <a:pPr lvl="1" algn="just"/>
            <a:r>
              <a:rPr lang="fr-FR" sz="2545" dirty="0"/>
              <a:t>comporte une dimension d’élaboration, de construction, et donc par définition évolutive et individuelle</a:t>
            </a:r>
          </a:p>
          <a:p>
            <a:pPr algn="just"/>
            <a:r>
              <a:rPr lang="fr-FR" sz="2800" b="1" dirty="0"/>
              <a:t>la</a:t>
            </a:r>
            <a:r>
              <a:rPr lang="fr-FR" sz="2800" b="1" i="1" dirty="0"/>
              <a:t> culture collective</a:t>
            </a:r>
            <a:r>
              <a:rPr lang="fr-FR" sz="2800" dirty="0"/>
              <a:t>, </a:t>
            </a:r>
          </a:p>
          <a:p>
            <a:pPr lvl="1" algn="just"/>
            <a:r>
              <a:rPr lang="fr-FR" sz="2545" dirty="0"/>
              <a:t>l'identité culturelle du peuple, auquel on appartient.</a:t>
            </a:r>
          </a:p>
          <a:p>
            <a:pPr lvl="1" algn="just"/>
            <a:r>
              <a:rPr lang="fr-FR" sz="2400" dirty="0"/>
              <a:t>correspond à une unité fixatrice d’identités, un repère de valeurs relié à une histoire, un art parfaitement inséré dans la collectivité ; la culture collective n’évolue que très lentement, sa valeur est au contraire la stabilité figée dans le passé, le rappel à l’Histoire.</a:t>
            </a:r>
          </a:p>
        </p:txBody>
      </p:sp>
    </p:spTree>
    <p:extLst>
      <p:ext uri="{BB962C8B-B14F-4D97-AF65-F5344CB8AC3E}">
        <p14:creationId xmlns:p14="http://schemas.microsoft.com/office/powerpoint/2010/main" val="3681589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743515-9DCC-4CCB-868F-FA97CFCD7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0218" tIns="30109" rIns="60218" bIns="30109" anchor="ctr" anchorCtr="0">
            <a:normAutofit/>
          </a:bodyPr>
          <a:lstStyle/>
          <a:p>
            <a:r>
              <a:rPr lang="fr-FR" sz="2800" b="1" u="sng"/>
              <a:t>Culture d’entreprise</a:t>
            </a:r>
            <a:endParaRPr lang="LID4096" sz="2800" b="1" u="sng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4DCF3E8-CC9C-44AA-A728-20728EB8DDBE}"/>
              </a:ext>
            </a:extLst>
          </p:cNvPr>
          <p:cNvSpPr txBox="1"/>
          <p:nvPr/>
        </p:nvSpPr>
        <p:spPr>
          <a:xfrm>
            <a:off x="3563091" y="3124566"/>
            <a:ext cx="1684421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C00000"/>
                </a:solidFill>
              </a:rPr>
              <a:t>Culture d’entreprise</a:t>
            </a:r>
            <a:endParaRPr lang="LID4096" sz="2000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859A58B-E63F-4DDA-B86A-8EF491F3ADB1}"/>
              </a:ext>
            </a:extLst>
          </p:cNvPr>
          <p:cNvGrpSpPr/>
          <p:nvPr/>
        </p:nvGrpSpPr>
        <p:grpSpPr>
          <a:xfrm>
            <a:off x="6107465" y="1793168"/>
            <a:ext cx="2311196" cy="489596"/>
            <a:chOff x="6375599" y="529388"/>
            <a:chExt cx="2311196" cy="489596"/>
          </a:xfrm>
          <a:scene3d>
            <a:camera prst="orthographicFront"/>
            <a:lightRig rig="flat" dir="t"/>
          </a:scene3d>
        </p:grpSpPr>
        <p:sp>
          <p:nvSpPr>
            <p:cNvPr id="7" name="Rectangle : coins arrondis 6">
              <a:extLst>
                <a:ext uri="{FF2B5EF4-FFF2-40B4-BE49-F238E27FC236}">
                  <a16:creationId xmlns:a16="http://schemas.microsoft.com/office/drawing/2014/main" id="{3C462FDC-76EF-463C-8462-DC3AD7E15DD6}"/>
                </a:ext>
              </a:extLst>
            </p:cNvPr>
            <p:cNvSpPr/>
            <p:nvPr/>
          </p:nvSpPr>
          <p:spPr>
            <a:xfrm>
              <a:off x="6375599" y="529388"/>
              <a:ext cx="2311196" cy="489596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/>
            <a:sp3d prstMaterial="plastic">
              <a:bevelT w="120900" h="88900"/>
              <a:bevelB w="88900" h="31750" prst="angle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8" name="Rectangle : coins arrondis 4">
              <a:extLst>
                <a:ext uri="{FF2B5EF4-FFF2-40B4-BE49-F238E27FC236}">
                  <a16:creationId xmlns:a16="http://schemas.microsoft.com/office/drawing/2014/main" id="{FCAF486F-6E86-49B5-9EEF-AB6A0D919CF8}"/>
                </a:ext>
              </a:extLst>
            </p:cNvPr>
            <p:cNvSpPr txBox="1"/>
            <p:nvPr/>
          </p:nvSpPr>
          <p:spPr>
            <a:xfrm>
              <a:off x="6399499" y="553288"/>
              <a:ext cx="2263396" cy="4417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prstClr val="black"/>
                  </a:solidFill>
                  <a:latin typeface="Gill Sans MT"/>
                  <a:ea typeface="+mn-ea"/>
                  <a:cs typeface="+mn-cs"/>
                </a:rPr>
                <a:t>Management</a:t>
              </a:r>
              <a:endParaRPr lang="LID4096" sz="2400" b="1" kern="1200" dirty="0">
                <a:solidFill>
                  <a:prstClr val="black"/>
                </a:solidFill>
                <a:latin typeface="Gill Sans MT"/>
                <a:ea typeface="+mn-ea"/>
                <a:cs typeface="+mn-cs"/>
              </a:endParaRP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603ECDCA-13C2-49DB-BED6-8C66BED05458}"/>
              </a:ext>
            </a:extLst>
          </p:cNvPr>
          <p:cNvGrpSpPr/>
          <p:nvPr/>
        </p:nvGrpSpPr>
        <p:grpSpPr>
          <a:xfrm>
            <a:off x="6289618" y="2502510"/>
            <a:ext cx="2104105" cy="446323"/>
            <a:chOff x="6404129" y="1419534"/>
            <a:chExt cx="2104105" cy="446323"/>
          </a:xfrm>
          <a:scene3d>
            <a:camera prst="orthographicFront"/>
            <a:lightRig rig="flat" dir="t"/>
          </a:scene3d>
        </p:grpSpPr>
        <p:sp>
          <p:nvSpPr>
            <p:cNvPr id="16" name="Rectangle : coins arrondis 15">
              <a:extLst>
                <a:ext uri="{FF2B5EF4-FFF2-40B4-BE49-F238E27FC236}">
                  <a16:creationId xmlns:a16="http://schemas.microsoft.com/office/drawing/2014/main" id="{0C7A4542-AE41-4739-9A52-A11BB7A7E770}"/>
                </a:ext>
              </a:extLst>
            </p:cNvPr>
            <p:cNvSpPr/>
            <p:nvPr/>
          </p:nvSpPr>
          <p:spPr>
            <a:xfrm>
              <a:off x="6404129" y="1419534"/>
              <a:ext cx="2104105" cy="446323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/>
            <a:sp3d prstMaterial="plastic">
              <a:bevelT w="120900" h="88900"/>
              <a:bevelB w="88900" h="31750" prst="angle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17" name="Rectangle : coins arrondis 4">
              <a:extLst>
                <a:ext uri="{FF2B5EF4-FFF2-40B4-BE49-F238E27FC236}">
                  <a16:creationId xmlns:a16="http://schemas.microsoft.com/office/drawing/2014/main" id="{3B13D34D-2617-46D0-BF4C-7E30E041DAA1}"/>
                </a:ext>
              </a:extLst>
            </p:cNvPr>
            <p:cNvSpPr txBox="1"/>
            <p:nvPr/>
          </p:nvSpPr>
          <p:spPr>
            <a:xfrm>
              <a:off x="6425917" y="1441322"/>
              <a:ext cx="2060529" cy="40274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prstClr val="black"/>
                  </a:solidFill>
                  <a:latin typeface="Gill Sans MT"/>
                  <a:ea typeface="+mn-ea"/>
                  <a:cs typeface="+mn-cs"/>
                </a:rPr>
                <a:t>Valeurs</a:t>
              </a:r>
              <a:endParaRPr lang="LID4096" sz="2400" b="1" kern="1200" dirty="0">
                <a:solidFill>
                  <a:prstClr val="black"/>
                </a:solidFill>
                <a:latin typeface="Gill Sans MT"/>
                <a:ea typeface="+mn-ea"/>
                <a:cs typeface="+mn-cs"/>
              </a:endParaRP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2A059CD3-A074-4DBE-8FC9-D0A96C42E701}"/>
              </a:ext>
            </a:extLst>
          </p:cNvPr>
          <p:cNvGrpSpPr/>
          <p:nvPr/>
        </p:nvGrpSpPr>
        <p:grpSpPr>
          <a:xfrm>
            <a:off x="6083093" y="3183899"/>
            <a:ext cx="2310630" cy="490132"/>
            <a:chOff x="6127518" y="2485093"/>
            <a:chExt cx="2310630" cy="490132"/>
          </a:xfrm>
          <a:scene3d>
            <a:camera prst="orthographicFront"/>
            <a:lightRig rig="flat" dir="t"/>
          </a:scene3d>
        </p:grpSpPr>
        <p:sp>
          <p:nvSpPr>
            <p:cNvPr id="19" name="Rectangle : coins arrondis 18">
              <a:extLst>
                <a:ext uri="{FF2B5EF4-FFF2-40B4-BE49-F238E27FC236}">
                  <a16:creationId xmlns:a16="http://schemas.microsoft.com/office/drawing/2014/main" id="{0EC7A54F-0963-4FE7-8A2C-8EF49B36F0C4}"/>
                </a:ext>
              </a:extLst>
            </p:cNvPr>
            <p:cNvSpPr/>
            <p:nvPr/>
          </p:nvSpPr>
          <p:spPr>
            <a:xfrm>
              <a:off x="6127518" y="2485093"/>
              <a:ext cx="2310630" cy="49013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/>
            <a:sp3d prstMaterial="plastic">
              <a:bevelT w="120900" h="88900"/>
              <a:bevelB w="88900" h="31750" prst="angle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0" name="Rectangle : coins arrondis 4">
              <a:extLst>
                <a:ext uri="{FF2B5EF4-FFF2-40B4-BE49-F238E27FC236}">
                  <a16:creationId xmlns:a16="http://schemas.microsoft.com/office/drawing/2014/main" id="{530F9821-A1B1-4550-B291-2E05A78B40E0}"/>
                </a:ext>
              </a:extLst>
            </p:cNvPr>
            <p:cNvSpPr txBox="1"/>
            <p:nvPr/>
          </p:nvSpPr>
          <p:spPr>
            <a:xfrm>
              <a:off x="6151444" y="2509019"/>
              <a:ext cx="2262778" cy="44228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prstClr val="black"/>
                  </a:solidFill>
                  <a:latin typeface="Gill Sans MT"/>
                  <a:ea typeface="+mn-ea"/>
                  <a:cs typeface="+mn-cs"/>
                </a:rPr>
                <a:t>Symboles</a:t>
              </a:r>
              <a:endParaRPr lang="LID4096" sz="2400" b="1" kern="1200" dirty="0">
                <a:solidFill>
                  <a:prstClr val="black"/>
                </a:solidFill>
                <a:latin typeface="Gill Sans MT"/>
                <a:ea typeface="+mn-ea"/>
                <a:cs typeface="+mn-cs"/>
              </a:endParaRPr>
            </a:p>
          </p:txBody>
        </p: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2BB25F58-4F15-4570-A787-1FB022840FE2}"/>
              </a:ext>
            </a:extLst>
          </p:cNvPr>
          <p:cNvGrpSpPr/>
          <p:nvPr/>
        </p:nvGrpSpPr>
        <p:grpSpPr>
          <a:xfrm>
            <a:off x="6131365" y="3912486"/>
            <a:ext cx="2310630" cy="490132"/>
            <a:chOff x="5782425" y="3170791"/>
            <a:chExt cx="2310630" cy="490132"/>
          </a:xfrm>
          <a:scene3d>
            <a:camera prst="orthographicFront"/>
            <a:lightRig rig="flat" dir="t"/>
          </a:scene3d>
        </p:grpSpPr>
        <p:sp>
          <p:nvSpPr>
            <p:cNvPr id="22" name="Rectangle : coins arrondis 21">
              <a:extLst>
                <a:ext uri="{FF2B5EF4-FFF2-40B4-BE49-F238E27FC236}">
                  <a16:creationId xmlns:a16="http://schemas.microsoft.com/office/drawing/2014/main" id="{C429B959-6148-433B-9050-1E050F3BA5D8}"/>
                </a:ext>
              </a:extLst>
            </p:cNvPr>
            <p:cNvSpPr/>
            <p:nvPr/>
          </p:nvSpPr>
          <p:spPr>
            <a:xfrm>
              <a:off x="5782425" y="3170791"/>
              <a:ext cx="2310630" cy="49013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/>
            <a:sp3d prstMaterial="plastic">
              <a:bevelT w="120900" h="88900"/>
              <a:bevelB w="88900" h="31750" prst="angle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3" name="Rectangle : coins arrondis 4">
              <a:extLst>
                <a:ext uri="{FF2B5EF4-FFF2-40B4-BE49-F238E27FC236}">
                  <a16:creationId xmlns:a16="http://schemas.microsoft.com/office/drawing/2014/main" id="{D6CD88AF-F1FA-45E4-B706-2FD004C6F2CF}"/>
                </a:ext>
              </a:extLst>
            </p:cNvPr>
            <p:cNvSpPr txBox="1"/>
            <p:nvPr/>
          </p:nvSpPr>
          <p:spPr>
            <a:xfrm>
              <a:off x="5806351" y="3194717"/>
              <a:ext cx="2262778" cy="44228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prstClr val="black"/>
                  </a:solidFill>
                  <a:latin typeface="Gill Sans MT"/>
                  <a:ea typeface="+mn-ea"/>
                  <a:cs typeface="+mn-cs"/>
                </a:rPr>
                <a:t>Mythes</a:t>
              </a:r>
              <a:endParaRPr lang="LID4096" sz="2400" b="1" kern="1200" dirty="0">
                <a:solidFill>
                  <a:prstClr val="black"/>
                </a:solidFill>
                <a:latin typeface="Gill Sans MT"/>
                <a:ea typeface="+mn-ea"/>
                <a:cs typeface="+mn-cs"/>
              </a:endParaRP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41558B76-BED4-442F-9120-E60F3929A9F4}"/>
              </a:ext>
            </a:extLst>
          </p:cNvPr>
          <p:cNvGrpSpPr/>
          <p:nvPr/>
        </p:nvGrpSpPr>
        <p:grpSpPr>
          <a:xfrm>
            <a:off x="6083093" y="4631073"/>
            <a:ext cx="2310630" cy="490132"/>
            <a:chOff x="5414085" y="3744285"/>
            <a:chExt cx="2310630" cy="490132"/>
          </a:xfrm>
          <a:scene3d>
            <a:camera prst="orthographicFront"/>
            <a:lightRig rig="flat" dir="t"/>
          </a:scene3d>
        </p:grpSpPr>
        <p:sp>
          <p:nvSpPr>
            <p:cNvPr id="25" name="Rectangle : coins arrondis 24">
              <a:extLst>
                <a:ext uri="{FF2B5EF4-FFF2-40B4-BE49-F238E27FC236}">
                  <a16:creationId xmlns:a16="http://schemas.microsoft.com/office/drawing/2014/main" id="{6585BF9B-3F07-4CE2-A298-256122246DA3}"/>
                </a:ext>
              </a:extLst>
            </p:cNvPr>
            <p:cNvSpPr/>
            <p:nvPr/>
          </p:nvSpPr>
          <p:spPr>
            <a:xfrm>
              <a:off x="5414085" y="3744285"/>
              <a:ext cx="2310630" cy="49013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/>
            <a:sp3d prstMaterial="plastic">
              <a:bevelT w="120900" h="88900"/>
              <a:bevelB w="88900" h="31750" prst="angle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6" name="Rectangle : coins arrondis 4">
              <a:extLst>
                <a:ext uri="{FF2B5EF4-FFF2-40B4-BE49-F238E27FC236}">
                  <a16:creationId xmlns:a16="http://schemas.microsoft.com/office/drawing/2014/main" id="{D7951E3E-478D-405E-88BF-5CDD98757D78}"/>
                </a:ext>
              </a:extLst>
            </p:cNvPr>
            <p:cNvSpPr txBox="1"/>
            <p:nvPr/>
          </p:nvSpPr>
          <p:spPr>
            <a:xfrm>
              <a:off x="5438011" y="3768211"/>
              <a:ext cx="2262778" cy="44228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prstClr val="black"/>
                  </a:solidFill>
                  <a:latin typeface="Gill Sans MT"/>
                  <a:ea typeface="+mn-ea"/>
                  <a:cs typeface="+mn-cs"/>
                </a:rPr>
                <a:t>Tabous</a:t>
              </a:r>
              <a:endParaRPr lang="LID4096" sz="2400" b="1" kern="1200" dirty="0">
                <a:solidFill>
                  <a:prstClr val="black"/>
                </a:solidFill>
                <a:latin typeface="Gill Sans MT"/>
                <a:ea typeface="+mn-ea"/>
                <a:cs typeface="+mn-cs"/>
              </a:endParaRP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5AF176C8-2B16-4F17-95D1-3F54B6945B7D}"/>
              </a:ext>
            </a:extLst>
          </p:cNvPr>
          <p:cNvGrpSpPr/>
          <p:nvPr/>
        </p:nvGrpSpPr>
        <p:grpSpPr>
          <a:xfrm>
            <a:off x="295728" y="2771859"/>
            <a:ext cx="2520002" cy="575997"/>
            <a:chOff x="34407" y="184130"/>
            <a:chExt cx="2520002" cy="575997"/>
          </a:xfrm>
          <a:scene3d>
            <a:camera prst="orthographicFront"/>
            <a:lightRig rig="flat" dir="t"/>
          </a:scene3d>
        </p:grpSpPr>
        <p:sp>
          <p:nvSpPr>
            <p:cNvPr id="28" name="Rectangle : coins arrondis 27">
              <a:extLst>
                <a:ext uri="{FF2B5EF4-FFF2-40B4-BE49-F238E27FC236}">
                  <a16:creationId xmlns:a16="http://schemas.microsoft.com/office/drawing/2014/main" id="{B7109EF8-B11F-4CB2-AB0F-F65C617D75B0}"/>
                </a:ext>
              </a:extLst>
            </p:cNvPr>
            <p:cNvSpPr/>
            <p:nvPr/>
          </p:nvSpPr>
          <p:spPr>
            <a:xfrm>
              <a:off x="34407" y="184130"/>
              <a:ext cx="2520002" cy="575997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/>
            <a:sp3d prstMaterial="plastic">
              <a:bevelT w="120900" h="88900"/>
              <a:bevelB w="88900" h="31750"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29" name="Rectangle : coins arrondis 4">
              <a:extLst>
                <a:ext uri="{FF2B5EF4-FFF2-40B4-BE49-F238E27FC236}">
                  <a16:creationId xmlns:a16="http://schemas.microsoft.com/office/drawing/2014/main" id="{F0B950D9-13E4-4ABE-9C2F-257AAD0CEF05}"/>
                </a:ext>
              </a:extLst>
            </p:cNvPr>
            <p:cNvSpPr txBox="1"/>
            <p:nvPr/>
          </p:nvSpPr>
          <p:spPr>
            <a:xfrm>
              <a:off x="62525" y="212248"/>
              <a:ext cx="2463766" cy="5197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b="1" kern="1200" dirty="0">
                  <a:solidFill>
                    <a:prstClr val="black"/>
                  </a:solidFill>
                  <a:latin typeface="+mn-lt"/>
                  <a:ea typeface="+mn-ea"/>
                  <a:cs typeface="+mn-cs"/>
                </a:rPr>
                <a:t>Culture </a:t>
              </a:r>
              <a:r>
                <a:rPr lang="fr-FR" sz="2400" b="1" dirty="0">
                  <a:solidFill>
                    <a:prstClr val="black"/>
                  </a:solidFill>
                </a:rPr>
                <a:t>individuelle</a:t>
              </a:r>
              <a:endParaRPr lang="LID4096" sz="2400" b="1" kern="1200" dirty="0">
                <a:solidFill>
                  <a:prstClr val="black"/>
                </a:solidFill>
                <a:latin typeface="Gill Sans MT"/>
                <a:ea typeface="+mn-ea"/>
                <a:cs typeface="+mn-cs"/>
              </a:endParaRP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91F4049D-0B6E-4B9E-A71E-286DCDDB5A30}"/>
              </a:ext>
            </a:extLst>
          </p:cNvPr>
          <p:cNvGrpSpPr/>
          <p:nvPr/>
        </p:nvGrpSpPr>
        <p:grpSpPr>
          <a:xfrm>
            <a:off x="315145" y="3581555"/>
            <a:ext cx="2520002" cy="575997"/>
            <a:chOff x="0" y="911857"/>
            <a:chExt cx="2520002" cy="575997"/>
          </a:xfrm>
          <a:scene3d>
            <a:camera prst="orthographicFront"/>
            <a:lightRig rig="flat" dir="t"/>
          </a:scene3d>
        </p:grpSpPr>
        <p:sp>
          <p:nvSpPr>
            <p:cNvPr id="34" name="Rectangle : coins arrondis 33">
              <a:extLst>
                <a:ext uri="{FF2B5EF4-FFF2-40B4-BE49-F238E27FC236}">
                  <a16:creationId xmlns:a16="http://schemas.microsoft.com/office/drawing/2014/main" id="{64545A38-CE9C-4E24-A554-43F761CB04ED}"/>
                </a:ext>
              </a:extLst>
            </p:cNvPr>
            <p:cNvSpPr/>
            <p:nvPr/>
          </p:nvSpPr>
          <p:spPr>
            <a:xfrm>
              <a:off x="0" y="911857"/>
              <a:ext cx="2520002" cy="575997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sp3d prstMaterial="plastic">
              <a:bevelT w="120900" h="88900"/>
              <a:bevelB w="88900" h="31750"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35" name="Rectangle : coins arrondis 4">
              <a:extLst>
                <a:ext uri="{FF2B5EF4-FFF2-40B4-BE49-F238E27FC236}">
                  <a16:creationId xmlns:a16="http://schemas.microsoft.com/office/drawing/2014/main" id="{E2733662-1CA0-427C-8174-763D6A3A14A4}"/>
                </a:ext>
              </a:extLst>
            </p:cNvPr>
            <p:cNvSpPr txBox="1"/>
            <p:nvPr/>
          </p:nvSpPr>
          <p:spPr>
            <a:xfrm>
              <a:off x="28118" y="939975"/>
              <a:ext cx="2463766" cy="5197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schemeClr val="tx1"/>
                  </a:solidFill>
                </a:rPr>
                <a:t>Motivation</a:t>
              </a:r>
              <a:endParaRPr lang="LID4096" sz="24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1441FF96-2EE5-458D-9173-4BE747A38224}"/>
              </a:ext>
            </a:extLst>
          </p:cNvPr>
          <p:cNvGrpSpPr/>
          <p:nvPr/>
        </p:nvGrpSpPr>
        <p:grpSpPr>
          <a:xfrm>
            <a:off x="329204" y="4393187"/>
            <a:ext cx="2520002" cy="575997"/>
            <a:chOff x="0" y="1682553"/>
            <a:chExt cx="2520002" cy="575997"/>
          </a:xfrm>
          <a:scene3d>
            <a:camera prst="orthographicFront"/>
            <a:lightRig rig="flat" dir="t"/>
          </a:scene3d>
        </p:grpSpPr>
        <p:sp>
          <p:nvSpPr>
            <p:cNvPr id="37" name="Rectangle : coins arrondis 36">
              <a:extLst>
                <a:ext uri="{FF2B5EF4-FFF2-40B4-BE49-F238E27FC236}">
                  <a16:creationId xmlns:a16="http://schemas.microsoft.com/office/drawing/2014/main" id="{8F053840-D359-48E8-A5B1-5FCFB95C998B}"/>
                </a:ext>
              </a:extLst>
            </p:cNvPr>
            <p:cNvSpPr/>
            <p:nvPr/>
          </p:nvSpPr>
          <p:spPr>
            <a:xfrm>
              <a:off x="0" y="1682553"/>
              <a:ext cx="2520002" cy="575997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sp3d prstMaterial="plastic">
              <a:bevelT w="120900" h="88900"/>
              <a:bevelB w="88900" h="31750"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38" name="Rectangle : coins arrondis 4">
              <a:extLst>
                <a:ext uri="{FF2B5EF4-FFF2-40B4-BE49-F238E27FC236}">
                  <a16:creationId xmlns:a16="http://schemas.microsoft.com/office/drawing/2014/main" id="{649862AD-6362-44B0-9BBD-C7CC1F2669A2}"/>
                </a:ext>
              </a:extLst>
            </p:cNvPr>
            <p:cNvSpPr txBox="1"/>
            <p:nvPr/>
          </p:nvSpPr>
          <p:spPr>
            <a:xfrm>
              <a:off x="28118" y="1710671"/>
              <a:ext cx="2463766" cy="5197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prstClr val="black"/>
                  </a:solidFill>
                  <a:latin typeface="Gill Sans MT"/>
                  <a:ea typeface="+mn-ea"/>
                  <a:cs typeface="+mn-cs"/>
                </a:rPr>
                <a:t>Adaptation</a:t>
              </a:r>
              <a:endParaRPr lang="LID4096" sz="2400" b="1" kern="1200" dirty="0">
                <a:solidFill>
                  <a:prstClr val="black"/>
                </a:solidFill>
                <a:latin typeface="Gill Sans MT"/>
                <a:ea typeface="+mn-ea"/>
                <a:cs typeface="+mn-cs"/>
              </a:endParaRPr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ED28B338-3612-4EC8-8303-0F9934363795}"/>
              </a:ext>
            </a:extLst>
          </p:cNvPr>
          <p:cNvGrpSpPr/>
          <p:nvPr/>
        </p:nvGrpSpPr>
        <p:grpSpPr>
          <a:xfrm>
            <a:off x="295728" y="5187916"/>
            <a:ext cx="2520002" cy="797137"/>
            <a:chOff x="0" y="2421687"/>
            <a:chExt cx="2520002" cy="575997"/>
          </a:xfrm>
          <a:scene3d>
            <a:camera prst="orthographicFront"/>
            <a:lightRig rig="flat" dir="t"/>
          </a:scene3d>
        </p:grpSpPr>
        <p:sp>
          <p:nvSpPr>
            <p:cNvPr id="40" name="Rectangle : coins arrondis 39">
              <a:extLst>
                <a:ext uri="{FF2B5EF4-FFF2-40B4-BE49-F238E27FC236}">
                  <a16:creationId xmlns:a16="http://schemas.microsoft.com/office/drawing/2014/main" id="{20436B9A-3618-4F35-ABEA-3B0B44629CA8}"/>
                </a:ext>
              </a:extLst>
            </p:cNvPr>
            <p:cNvSpPr/>
            <p:nvPr/>
          </p:nvSpPr>
          <p:spPr>
            <a:xfrm>
              <a:off x="0" y="2421687"/>
              <a:ext cx="2520002" cy="575997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sp3d prstMaterial="plastic">
              <a:bevelT w="120900" h="88900"/>
              <a:bevelB w="88900" h="31750"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41" name="Rectangle : coins arrondis 4">
              <a:extLst>
                <a:ext uri="{FF2B5EF4-FFF2-40B4-BE49-F238E27FC236}">
                  <a16:creationId xmlns:a16="http://schemas.microsoft.com/office/drawing/2014/main" id="{38744480-0050-4D68-869E-98009197C1F3}"/>
                </a:ext>
              </a:extLst>
            </p:cNvPr>
            <p:cNvSpPr txBox="1"/>
            <p:nvPr/>
          </p:nvSpPr>
          <p:spPr>
            <a:xfrm>
              <a:off x="28118" y="2449805"/>
              <a:ext cx="2463766" cy="5197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prstClr val="black"/>
                  </a:solidFill>
                  <a:latin typeface="Gill Sans MT"/>
                  <a:ea typeface="+mn-ea"/>
                  <a:cs typeface="+mn-cs"/>
                </a:rPr>
                <a:t>Cohérence du groupe</a:t>
              </a:r>
              <a:endParaRPr lang="LID4096" sz="2400" b="1" kern="1200" dirty="0">
                <a:solidFill>
                  <a:prstClr val="black"/>
                </a:solidFill>
                <a:latin typeface="Gill Sans MT"/>
                <a:ea typeface="+mn-ea"/>
                <a:cs typeface="+mn-cs"/>
              </a:endParaRPr>
            </a:p>
          </p:txBody>
        </p:sp>
      </p:grpSp>
      <p:sp>
        <p:nvSpPr>
          <p:cNvPr id="42" name="ZoneTexte 41">
            <a:extLst>
              <a:ext uri="{FF2B5EF4-FFF2-40B4-BE49-F238E27FC236}">
                <a16:creationId xmlns:a16="http://schemas.microsoft.com/office/drawing/2014/main" id="{7ECCB42C-3865-49F2-BA8D-8115D602D796}"/>
              </a:ext>
            </a:extLst>
          </p:cNvPr>
          <p:cNvSpPr txBox="1"/>
          <p:nvPr/>
        </p:nvSpPr>
        <p:spPr>
          <a:xfrm>
            <a:off x="68169" y="1375745"/>
            <a:ext cx="3682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3200" b="1"/>
            </a:lvl1pPr>
          </a:lstStyle>
          <a:p>
            <a:r>
              <a:rPr lang="fr-FR" u="sng" dirty="0"/>
              <a:t>COMPOSANTES</a:t>
            </a:r>
            <a:endParaRPr lang="LID4096" u="sng" dirty="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997B559E-0BDF-4D78-BA1A-E28CA9A08539}"/>
              </a:ext>
            </a:extLst>
          </p:cNvPr>
          <p:cNvSpPr txBox="1"/>
          <p:nvPr/>
        </p:nvSpPr>
        <p:spPr>
          <a:xfrm>
            <a:off x="5630779" y="1219202"/>
            <a:ext cx="3264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u="sng" dirty="0"/>
              <a:t>FINALITES</a:t>
            </a:r>
            <a:endParaRPr lang="LID4096" sz="3200" b="1" u="sng" dirty="0"/>
          </a:p>
        </p:txBody>
      </p: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1E08D036-221A-4EDA-9443-E25A3E90D472}"/>
              </a:ext>
            </a:extLst>
          </p:cNvPr>
          <p:cNvGrpSpPr/>
          <p:nvPr/>
        </p:nvGrpSpPr>
        <p:grpSpPr>
          <a:xfrm>
            <a:off x="3245180" y="5634653"/>
            <a:ext cx="2320245" cy="658039"/>
            <a:chOff x="2751224" y="3433559"/>
            <a:chExt cx="2320245" cy="922440"/>
          </a:xfrm>
          <a:scene3d>
            <a:camera prst="orthographicFront"/>
            <a:lightRig rig="flat" dir="t"/>
          </a:scene3d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65585FF-14E9-4CDA-AA9A-2FB553AD6E04}"/>
                </a:ext>
              </a:extLst>
            </p:cNvPr>
            <p:cNvSpPr/>
            <p:nvPr/>
          </p:nvSpPr>
          <p:spPr>
            <a:xfrm>
              <a:off x="2751224" y="3433559"/>
              <a:ext cx="2320245" cy="92244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>
              <a:outerShdw blurRad="50800" dist="43000" dir="5400000" rotWithShape="0">
                <a:srgbClr val="000000">
                  <a:alpha val="40000"/>
                </a:srgb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264F6CD7-AAEE-485C-ABDE-8DF1E35BFE3A}"/>
                </a:ext>
              </a:extLst>
            </p:cNvPr>
            <p:cNvSpPr txBox="1"/>
            <p:nvPr/>
          </p:nvSpPr>
          <p:spPr>
            <a:xfrm>
              <a:off x="2751224" y="3433559"/>
              <a:ext cx="2320245" cy="92244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srgbClr val="C00000"/>
                  </a:solidFill>
                  <a:latin typeface="Gill Sans MT"/>
                  <a:ea typeface="+mn-ea"/>
                  <a:cs typeface="+mn-cs"/>
                </a:rPr>
                <a:t>Performance</a:t>
              </a:r>
              <a:endParaRPr lang="LID4096" sz="2400" b="1" kern="1200" dirty="0">
                <a:solidFill>
                  <a:srgbClr val="C00000"/>
                </a:solidFill>
                <a:latin typeface="Gill Sans MT"/>
                <a:ea typeface="+mn-ea"/>
                <a:cs typeface="+mn-cs"/>
              </a:endParaRPr>
            </a:p>
          </p:txBody>
        </p:sp>
      </p:grp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D217DB28-9F49-46D8-9FA0-6028B225342C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5247512" y="2037966"/>
            <a:ext cx="859953" cy="1440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B20B2A95-8F3B-4E3E-A805-2E07ECB3D60A}"/>
              </a:ext>
            </a:extLst>
          </p:cNvPr>
          <p:cNvCxnSpPr>
            <a:stCxn id="5" idx="3"/>
            <a:endCxn id="16" idx="1"/>
          </p:cNvCxnSpPr>
          <p:nvPr/>
        </p:nvCxnSpPr>
        <p:spPr>
          <a:xfrm flipV="1">
            <a:off x="5247512" y="2725672"/>
            <a:ext cx="1042106" cy="752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C33278A7-F0B4-4A8D-ADC4-95DCD4B00BA9}"/>
              </a:ext>
            </a:extLst>
          </p:cNvPr>
          <p:cNvCxnSpPr>
            <a:stCxn id="5" idx="3"/>
            <a:endCxn id="19" idx="1"/>
          </p:cNvCxnSpPr>
          <p:nvPr/>
        </p:nvCxnSpPr>
        <p:spPr>
          <a:xfrm flipV="1">
            <a:off x="5247512" y="3428965"/>
            <a:ext cx="835581" cy="495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2F502735-3DBA-4380-BDDB-11A4A08764DA}"/>
              </a:ext>
            </a:extLst>
          </p:cNvPr>
          <p:cNvCxnSpPr>
            <a:stCxn id="5" idx="3"/>
            <a:endCxn id="22" idx="1"/>
          </p:cNvCxnSpPr>
          <p:nvPr/>
        </p:nvCxnSpPr>
        <p:spPr>
          <a:xfrm>
            <a:off x="5247512" y="3478509"/>
            <a:ext cx="883853" cy="679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>
            <a:extLst>
              <a:ext uri="{FF2B5EF4-FFF2-40B4-BE49-F238E27FC236}">
                <a16:creationId xmlns:a16="http://schemas.microsoft.com/office/drawing/2014/main" id="{29C06DA5-1A92-4435-8011-0AA85878EE6E}"/>
              </a:ext>
            </a:extLst>
          </p:cNvPr>
          <p:cNvCxnSpPr>
            <a:stCxn id="5" idx="3"/>
            <a:endCxn id="25" idx="1"/>
          </p:cNvCxnSpPr>
          <p:nvPr/>
        </p:nvCxnSpPr>
        <p:spPr>
          <a:xfrm>
            <a:off x="5247512" y="3478509"/>
            <a:ext cx="835581" cy="1397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id="{7FD869A6-540E-4463-B493-6DD041973B2D}"/>
              </a:ext>
            </a:extLst>
          </p:cNvPr>
          <p:cNvCxnSpPr>
            <a:stCxn id="28" idx="3"/>
            <a:endCxn id="5" idx="1"/>
          </p:cNvCxnSpPr>
          <p:nvPr/>
        </p:nvCxnSpPr>
        <p:spPr>
          <a:xfrm>
            <a:off x="2815730" y="3059858"/>
            <a:ext cx="747361" cy="4186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>
            <a:extLst>
              <a:ext uri="{FF2B5EF4-FFF2-40B4-BE49-F238E27FC236}">
                <a16:creationId xmlns:a16="http://schemas.microsoft.com/office/drawing/2014/main" id="{BEBC18A4-7DE9-4A3F-96C8-479AA172EEAB}"/>
              </a:ext>
            </a:extLst>
          </p:cNvPr>
          <p:cNvCxnSpPr>
            <a:stCxn id="34" idx="3"/>
            <a:endCxn id="5" idx="1"/>
          </p:cNvCxnSpPr>
          <p:nvPr/>
        </p:nvCxnSpPr>
        <p:spPr>
          <a:xfrm flipV="1">
            <a:off x="2835147" y="3478509"/>
            <a:ext cx="727944" cy="3910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>
            <a:extLst>
              <a:ext uri="{FF2B5EF4-FFF2-40B4-BE49-F238E27FC236}">
                <a16:creationId xmlns:a16="http://schemas.microsoft.com/office/drawing/2014/main" id="{AA9999BB-D958-4E03-9AE7-691C07B37252}"/>
              </a:ext>
            </a:extLst>
          </p:cNvPr>
          <p:cNvCxnSpPr>
            <a:stCxn id="37" idx="3"/>
            <a:endCxn id="5" idx="1"/>
          </p:cNvCxnSpPr>
          <p:nvPr/>
        </p:nvCxnSpPr>
        <p:spPr>
          <a:xfrm flipV="1">
            <a:off x="2849206" y="3478509"/>
            <a:ext cx="713885" cy="1202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avec flèche 72">
            <a:extLst>
              <a:ext uri="{FF2B5EF4-FFF2-40B4-BE49-F238E27FC236}">
                <a16:creationId xmlns:a16="http://schemas.microsoft.com/office/drawing/2014/main" id="{8E4E73E3-C2F1-49E3-AD0C-ACCC2C2C57B4}"/>
              </a:ext>
            </a:extLst>
          </p:cNvPr>
          <p:cNvCxnSpPr>
            <a:stCxn id="40" idx="3"/>
            <a:endCxn id="5" idx="1"/>
          </p:cNvCxnSpPr>
          <p:nvPr/>
        </p:nvCxnSpPr>
        <p:spPr>
          <a:xfrm flipV="1">
            <a:off x="2815730" y="3478509"/>
            <a:ext cx="747361" cy="21079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Flèche : bas 86">
            <a:extLst>
              <a:ext uri="{FF2B5EF4-FFF2-40B4-BE49-F238E27FC236}">
                <a16:creationId xmlns:a16="http://schemas.microsoft.com/office/drawing/2014/main" id="{88A1AB99-06A1-4147-803A-BCA2213C06AB}"/>
              </a:ext>
            </a:extLst>
          </p:cNvPr>
          <p:cNvSpPr/>
          <p:nvPr/>
        </p:nvSpPr>
        <p:spPr>
          <a:xfrm>
            <a:off x="4087694" y="3869554"/>
            <a:ext cx="695093" cy="17650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grpSp>
        <p:nvGrpSpPr>
          <p:cNvPr id="88" name="Groupe 87">
            <a:extLst>
              <a:ext uri="{FF2B5EF4-FFF2-40B4-BE49-F238E27FC236}">
                <a16:creationId xmlns:a16="http://schemas.microsoft.com/office/drawing/2014/main" id="{C1DC954B-CA51-4DB5-9FEE-8481417AEC90}"/>
              </a:ext>
            </a:extLst>
          </p:cNvPr>
          <p:cNvGrpSpPr/>
          <p:nvPr/>
        </p:nvGrpSpPr>
        <p:grpSpPr>
          <a:xfrm>
            <a:off x="267610" y="2037966"/>
            <a:ext cx="2520002" cy="575997"/>
            <a:chOff x="34407" y="184130"/>
            <a:chExt cx="2520002" cy="575997"/>
          </a:xfrm>
          <a:scene3d>
            <a:camera prst="orthographicFront"/>
            <a:lightRig rig="flat" dir="t"/>
          </a:scene3d>
        </p:grpSpPr>
        <p:sp>
          <p:nvSpPr>
            <p:cNvPr id="89" name="Rectangle : coins arrondis 88">
              <a:extLst>
                <a:ext uri="{FF2B5EF4-FFF2-40B4-BE49-F238E27FC236}">
                  <a16:creationId xmlns:a16="http://schemas.microsoft.com/office/drawing/2014/main" id="{61E06B30-6229-4528-B0A1-099F3B94F782}"/>
                </a:ext>
              </a:extLst>
            </p:cNvPr>
            <p:cNvSpPr/>
            <p:nvPr/>
          </p:nvSpPr>
          <p:spPr>
            <a:xfrm>
              <a:off x="34407" y="184130"/>
              <a:ext cx="2520002" cy="575997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/>
            <a:sp3d prstMaterial="plastic">
              <a:bevelT w="120900" h="88900"/>
              <a:bevelB w="88900" h="31750"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90" name="Rectangle : coins arrondis 4">
              <a:extLst>
                <a:ext uri="{FF2B5EF4-FFF2-40B4-BE49-F238E27FC236}">
                  <a16:creationId xmlns:a16="http://schemas.microsoft.com/office/drawing/2014/main" id="{FBE3C31B-3983-4B4B-B88A-568E7F1FD8D8}"/>
                </a:ext>
              </a:extLst>
            </p:cNvPr>
            <p:cNvSpPr txBox="1"/>
            <p:nvPr/>
          </p:nvSpPr>
          <p:spPr>
            <a:xfrm>
              <a:off x="62525" y="212248"/>
              <a:ext cx="2463766" cy="5197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>
                  <a:solidFill>
                    <a:prstClr val="black"/>
                  </a:solidFill>
                  <a:latin typeface="+mn-lt"/>
                  <a:ea typeface="+mn-ea"/>
                  <a:cs typeface="+mn-cs"/>
                </a:rPr>
                <a:t>Culture natio</a:t>
              </a:r>
              <a:r>
                <a:rPr lang="fr-FR" sz="2400" b="1" kern="1200" dirty="0">
                  <a:solidFill>
                    <a:prstClr val="black"/>
                  </a:solidFill>
                  <a:latin typeface="Gill Sans MT"/>
                  <a:ea typeface="+mn-ea"/>
                  <a:cs typeface="+mn-cs"/>
                </a:rPr>
                <a:t>nale</a:t>
              </a:r>
              <a:endParaRPr lang="LID4096" sz="2400" b="1" kern="1200" dirty="0">
                <a:solidFill>
                  <a:prstClr val="black"/>
                </a:solidFill>
                <a:latin typeface="Gill Sans M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996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e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rigine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ISO 9000 et 9001 - résumé</Template>
  <TotalTime>1806</TotalTime>
  <Words>540</Words>
  <Application>Microsoft Office PowerPoint</Application>
  <PresentationFormat>Affichage à l'écran (4:3)</PresentationFormat>
  <Paragraphs>102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4" baseType="lpstr">
      <vt:lpstr>Bookman Old Style</vt:lpstr>
      <vt:lpstr>Gill Sans MT</vt:lpstr>
      <vt:lpstr>Wingdings</vt:lpstr>
      <vt:lpstr>Wingdings 3</vt:lpstr>
      <vt:lpstr>Origine</vt:lpstr>
      <vt:lpstr> TABLE RONDE 1</vt:lpstr>
      <vt:lpstr>SOMMAIRE</vt:lpstr>
      <vt:lpstr> Objectifs  </vt:lpstr>
      <vt:lpstr>Sous-thèmes</vt:lpstr>
      <vt:lpstr>Introduction - conceptualisation</vt:lpstr>
      <vt:lpstr>Introduction - conceptualisation</vt:lpstr>
      <vt:lpstr>Introduction - conceptualisation</vt:lpstr>
      <vt:lpstr>Introduction - conceptualisation</vt:lpstr>
      <vt:lpstr>Culture d’entreprise</vt:lpstr>
      <vt:lpstr>Postulats :</vt:lpstr>
      <vt:lpstr>Problématique :</vt:lpstr>
      <vt:lpstr>Aperçu de la culture qualité dans les entreprises burkinabè</vt:lpstr>
      <vt:lpstr>Culture qualité dans les entreprises burkinabè</vt:lpstr>
      <vt:lpstr>Culture qualité dans les entreprises burkinabè</vt:lpstr>
      <vt:lpstr>Freins à la culture qualité dans les entreprises publiques et privées burkinabè ; </vt:lpstr>
      <vt:lpstr>Quelles entraves  entreprises publiques et privées </vt:lpstr>
      <vt:lpstr>Quelles entraves  entreprises publiques et privées </vt:lpstr>
      <vt:lpstr>Conclusion - Cathédrale de York</vt:lpstr>
      <vt:lpstr>Merci pour votre aimable attention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Abdou Azize W. OUEDRAOGO</dc:creator>
  <cp:lastModifiedBy>Abdou Azize W. OUEDRAOGO</cp:lastModifiedBy>
  <cp:revision>33</cp:revision>
  <dcterms:created xsi:type="dcterms:W3CDTF">2019-10-15T14:45:28Z</dcterms:created>
  <dcterms:modified xsi:type="dcterms:W3CDTF">2019-10-16T20:52:12Z</dcterms:modified>
</cp:coreProperties>
</file>